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AA34B-D8CB-42C6-A20B-E7EF061FE26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42F61-88EF-4150-A11B-EA73DFA02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1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42F61-88EF-4150-A11B-EA73DFA02D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5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0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2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8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5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7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0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8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9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DCE0-EB98-49EE-8973-CBEAF3C358C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5E062-2A71-403A-9D8A-1A2AC5DC3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Autofit/>
          </a:bodyPr>
          <a:lstStyle/>
          <a:p>
            <a:r>
              <a:rPr lang="sr-Cyrl-CS" sz="6000" b="1" dirty="0" smtClean="0"/>
              <a:t>РЕЗУЛТАТИ ОЗАКОЊЕЊА 2017.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Потпредседница Владе Републике Србије</a:t>
            </a:r>
          </a:p>
          <a:p>
            <a:r>
              <a:rPr lang="sr-Cyrl-CS" sz="4000" b="1" dirty="0" smtClean="0">
                <a:solidFill>
                  <a:schemeClr val="tx1"/>
                </a:solidFill>
              </a:rPr>
              <a:t>проф. др Зорана Михајловић</a:t>
            </a:r>
          </a:p>
          <a:p>
            <a:endParaRPr lang="sr-Cyrl-CS" b="1" dirty="0">
              <a:solidFill>
                <a:schemeClr val="tx1"/>
              </a:solidFill>
            </a:endParaRPr>
          </a:p>
          <a:p>
            <a:r>
              <a:rPr lang="sr-Cyrl-CS" b="1" smtClean="0">
                <a:solidFill>
                  <a:schemeClr val="tx1"/>
                </a:solidFill>
              </a:rPr>
              <a:t>Министарство </a:t>
            </a:r>
            <a:r>
              <a:rPr lang="sr-Cyrl-CS" b="1" dirty="0" smtClean="0">
                <a:solidFill>
                  <a:schemeClr val="tx1"/>
                </a:solidFill>
              </a:rPr>
              <a:t>грађевинарства, саобраћаја и инфраструктуре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 bright="23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БАЗА НЕЗАКОНИТО ИЗГРАЂЕНИХ ОБЈЕКАТА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07288" cy="408823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r-Cyrl-CS" sz="2400" b="1" dirty="0" smtClean="0"/>
              <a:t>Више од 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2.200.000</a:t>
            </a:r>
            <a:r>
              <a:rPr lang="sr-Cyrl-CS" sz="2400" b="1" dirty="0" smtClean="0"/>
              <a:t> незаконито изграђених објеката на територији Републике Србије</a:t>
            </a:r>
            <a:r>
              <a:rPr lang="sr-Cyrl-CS" sz="2400" dirty="0"/>
              <a:t>;</a:t>
            </a:r>
            <a:r>
              <a:rPr lang="sr-Cyrl-CS" sz="2400" dirty="0" smtClean="0"/>
              <a:t>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r-Cyrl-CS" sz="2400" b="1" dirty="0" smtClean="0"/>
              <a:t>До данас укупан број пописаних незаконито изграђених објеката је 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1.353.463,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/>
              <a:t>у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/>
              <a:t>јануару </a:t>
            </a:r>
            <a:r>
              <a:rPr lang="sr-Cyrl-CS" sz="2400" b="1" dirty="0"/>
              <a:t>2017. године укупно </a:t>
            </a:r>
            <a:r>
              <a:rPr lang="sr-Cyrl-CS" sz="2400" b="1" dirty="0" smtClean="0"/>
              <a:t>пописана </a:t>
            </a:r>
            <a:r>
              <a:rPr lang="sr-Cyrl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509.932 </a:t>
            </a:r>
            <a:r>
              <a:rPr lang="sr-Cyrl-CS" sz="2400" b="1" dirty="0"/>
              <a:t>незаконито </a:t>
            </a:r>
            <a:r>
              <a:rPr lang="sr-Cyrl-CS" sz="2400" b="1" dirty="0" smtClean="0"/>
              <a:t>изграђена објекта, </a:t>
            </a:r>
            <a:r>
              <a:rPr lang="sr-Cyrl-CS" sz="2400" b="1" dirty="0"/>
              <a:t>а након контроле тимова Министарства </a:t>
            </a:r>
            <a:r>
              <a:rPr lang="sr-Cyrl-CS" sz="2400" b="1" dirty="0" smtClean="0"/>
              <a:t>повећање од 843.531 пописаног објекта, односно 165,42% више;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CS" sz="2400" b="1" dirty="0" smtClean="0"/>
              <a:t>Преостало за попис око 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.000</a:t>
            </a:r>
            <a:r>
              <a:rPr lang="sr-Cyrl-CS" sz="2400" b="1" dirty="0" smtClean="0"/>
              <a:t> објеката, на основу процена 50 ЈЛС које нису окончале попис.</a:t>
            </a:r>
            <a:endParaRPr lang="sr-Latn-CS" sz="2400" b="1" dirty="0" smtClean="0"/>
          </a:p>
          <a:p>
            <a:pPr marL="0" indent="0">
              <a:buNone/>
            </a:pPr>
            <a:endParaRPr lang="sr-Cyrl-CS" sz="3000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37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55000" contrast="-37000"/>
          </a:blip>
          <a:srcRect/>
          <a:stretch>
            <a:fillRect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ДОПРИНОС МИНИСТАРСТВА ЈЛС У ОКОНЧАЊУ ОЗАКОЊЕЊА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507288" cy="4572000"/>
          </a:xfrm>
        </p:spPr>
        <p:txBody>
          <a:bodyPr anchor="ctr">
            <a:normAutofit fontScale="85000" lnSpcReduction="10000"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sr-Cyrl-CS" sz="2600" b="1" dirty="0"/>
              <a:t>С</a:t>
            </a:r>
            <a:r>
              <a:rPr lang="sr-Cyrl-CS" sz="2600" b="1" dirty="0" smtClean="0"/>
              <a:t>а евиденције Националне службе за запошљавање ангажовано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1.056</a:t>
            </a:r>
            <a:r>
              <a:rPr lang="sr-Cyrl-CS" sz="2600" b="1" dirty="0" smtClean="0"/>
              <a:t> </a:t>
            </a:r>
            <a:r>
              <a:rPr lang="sr-Cyrl-CS" sz="2600" b="1" dirty="0"/>
              <a:t>додатних лица </a:t>
            </a:r>
            <a:r>
              <a:rPr lang="sr-Cyrl-CS" sz="2600" b="1" dirty="0" smtClean="0"/>
              <a:t>на пословима озакоњења;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sr-Cyrl-CS" sz="2600" b="1" dirty="0" smtClean="0"/>
              <a:t>Формирани тимови Министарства који су свакодневно, у трајању од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r>
              <a:rPr lang="sr-Cyrl-CS" sz="2600" b="1" dirty="0" smtClean="0"/>
              <a:t> дана, обучавали пописиваче и заједно спроводили попис на терену;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sr-Cyrl-CS" sz="2600" b="1" dirty="0" smtClean="0"/>
              <a:t>Образована мрежа Министарства и начелника Управних округа посредством које се свим ЈЛС константно прослеђују мишљења, стручна упутства и прати поступање ЈЛС у окончању пописа и динамици спровођења озакоњења; </a:t>
            </a:r>
            <a:endParaRPr lang="en-US" sz="2600" b="1" dirty="0" smtClean="0"/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sr-Cyrl-CS" sz="2600" b="1" dirty="0" smtClean="0"/>
              <a:t>За сваку ЈЛС утврђене квоте потребног дневног броја пописаних објеката на основу процене ЈЛС о преосталом броју објеката за попис, броја пописивача и времену окончања пописа.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9761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9000"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НАЈБОЉИ У ПОПИСУ НАКОН КОНТРОЛА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05608"/>
            <a:ext cx="8229600" cy="4014192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r-Latn-RS" sz="2400" b="1" dirty="0"/>
              <a:t>Најбољи </a:t>
            </a:r>
            <a:r>
              <a:rPr lang="sr-Latn-RS" sz="2400" dirty="0"/>
              <a:t>градови/општине у обављању послова пописа објеката су: </a:t>
            </a:r>
            <a:r>
              <a:rPr lang="sr-Latn-RS" sz="2400" b="1" dirty="0"/>
              <a:t>Чачак, Лесковац, Ниш, Врњачка Бања и </a:t>
            </a:r>
            <a:r>
              <a:rPr lang="sr-Latn-RS" sz="2400" b="1" dirty="0" smtClean="0"/>
              <a:t>Крупањ</a:t>
            </a:r>
            <a:endParaRPr lang="sr-Cyrl-R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r-Cyrl-CS" sz="2400" b="1" dirty="0"/>
              <a:t>Крупањ: </a:t>
            </a:r>
            <a:r>
              <a:rPr lang="en-US" sz="2400" b="1" dirty="0"/>
              <a:t>		</a:t>
            </a:r>
            <a:r>
              <a:rPr lang="sr-Cyrl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4.563;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12.2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Cyrl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Cyrl-CS" sz="2400" b="1" dirty="0" smtClean="0"/>
              <a:t>Чачак: </a:t>
            </a:r>
            <a:r>
              <a:rPr lang="en-US" sz="2400" b="1" dirty="0" smtClean="0"/>
              <a:t>		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16.200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70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859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337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CS" sz="2400" b="1" dirty="0" smtClean="0"/>
              <a:t>Врњачка </a:t>
            </a:r>
            <a:r>
              <a:rPr lang="sr-Cyrl-CS" sz="2400" b="1" dirty="0"/>
              <a:t>Бања: </a:t>
            </a:r>
            <a:r>
              <a:rPr lang="en-US" sz="2400" b="1" dirty="0" smtClean="0"/>
              <a:t>	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2.803</a:t>
            </a:r>
            <a:r>
              <a:rPr lang="sr-Cyrl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15.279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Cyrl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445,1%)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CS" sz="2400" b="1" dirty="0" smtClean="0"/>
              <a:t>Лесковац</a:t>
            </a:r>
            <a:r>
              <a:rPr lang="sr-Cyrl-CS" sz="2400" b="1" dirty="0"/>
              <a:t>:  </a:t>
            </a:r>
            <a:r>
              <a:rPr lang="en-US" sz="2400" b="1" dirty="0"/>
              <a:t>	</a:t>
            </a:r>
            <a:r>
              <a:rPr lang="sr-Cyrl-RS" sz="2400" b="1" dirty="0" smtClean="0"/>
              <a:t>	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4.265</a:t>
            </a:r>
            <a:r>
              <a:rPr lang="sr-Cyrl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59.364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291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%)</a:t>
            </a:r>
            <a:endParaRPr lang="sr-Cyrl-C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Cyrl-CS" sz="2400" b="1" dirty="0" smtClean="0"/>
              <a:t>Ниш</a:t>
            </a:r>
            <a:r>
              <a:rPr lang="sr-Cyrl-CS" sz="2400" b="1" dirty="0"/>
              <a:t>:  </a:t>
            </a:r>
            <a:r>
              <a:rPr lang="en-US" sz="2400" b="1" dirty="0"/>
              <a:t>		</a:t>
            </a:r>
            <a:r>
              <a:rPr lang="sr-Cyrl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3.050;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88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Cyrl-C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234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r-Cyrl-C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%)</a:t>
            </a:r>
            <a:endParaRPr lang="sr-Cyrl-C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5000"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4000" b="1" dirty="0" smtClean="0"/>
              <a:t>ОКОНЧАЊЕ ПОПИСА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Попис </a:t>
            </a:r>
            <a:r>
              <a:rPr lang="sr-Cyrl-CS" sz="2600" b="1" dirty="0"/>
              <a:t>окончало/окончава </a:t>
            </a:r>
            <a:r>
              <a:rPr lang="sr-Cyrl-CS" sz="2600" b="1" dirty="0" smtClean="0"/>
              <a:t>око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sr-Cyrl-CS" sz="2600" b="1" dirty="0" smtClean="0"/>
              <a:t> </a:t>
            </a:r>
            <a:r>
              <a:rPr lang="sr-Cyrl-CS" sz="2600" b="1" dirty="0"/>
              <a:t>јединица локалних </a:t>
            </a:r>
            <a:r>
              <a:rPr lang="sr-Cyrl-CS" sz="2600" b="1" dirty="0" smtClean="0"/>
              <a:t>самоуправа</a:t>
            </a:r>
            <a:r>
              <a:rPr lang="sr-Cyrl-CS" sz="2600" b="1" dirty="0"/>
              <a:t> </a:t>
            </a:r>
            <a:r>
              <a:rPr lang="sr-Cyrl-CS" sz="2600" b="1" dirty="0" smtClean="0"/>
              <a:t>(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3.500</a:t>
            </a:r>
            <a:r>
              <a:rPr lang="sr-Cyrl-CS" sz="2600" b="1" dirty="0" smtClean="0"/>
              <a:t> пописивача, од тога око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 </a:t>
            </a:r>
            <a:r>
              <a:rPr lang="sr-Cyrl-CS" sz="2600" b="1" dirty="0" smtClean="0"/>
              <a:t>новоангажованих на пословима озакоњења; грађевински инспектори ЈЛС, запослени из јавних предузећа и др. </a:t>
            </a:r>
            <a:r>
              <a:rPr lang="sr-Cyrl-RS" sz="2600" b="1" dirty="0" smtClean="0"/>
              <a:t>з</a:t>
            </a:r>
            <a:r>
              <a:rPr lang="sr-Cyrl-CS" sz="2600" b="1" dirty="0" smtClean="0"/>
              <a:t>апослени из</a:t>
            </a:r>
            <a:r>
              <a:rPr lang="en-US" sz="2600" b="1" dirty="0" smtClean="0"/>
              <a:t> </a:t>
            </a:r>
            <a:r>
              <a:rPr lang="sr-Cyrl-CS" sz="2600" b="1" dirty="0" smtClean="0"/>
              <a:t>ЈЛС</a:t>
            </a:r>
            <a:r>
              <a:rPr lang="sr-Cyrl-CS" sz="2600" b="1" dirty="0"/>
              <a:t>) </a:t>
            </a:r>
            <a:r>
              <a:rPr lang="sr-Cyrl-CS" sz="2600" b="1" dirty="0" smtClean="0"/>
              <a:t>;</a:t>
            </a:r>
            <a:endParaRPr lang="sr-Cyrl-RS" sz="2600" b="1" dirty="0" smtClean="0"/>
          </a:p>
          <a:p>
            <a:pPr lvl="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У граду Београду је, по ранијим законима, поднето укупно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237.726</a:t>
            </a:r>
            <a:r>
              <a:rPr lang="sr-Cyrl-CS" sz="2600" b="1" dirty="0" smtClean="0"/>
              <a:t> захтева за легализацију, а по Закону о озакоњењу објеката до данас је пописан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21.451 </a:t>
            </a:r>
            <a:r>
              <a:rPr lang="sr-Cyrl-CS" sz="2600" b="1" dirty="0" smtClean="0"/>
              <a:t>незаконито изграђени објекат, док је процена Секретаријата за инспекцијске послове Града Београда да је до окончања пописа простало свега још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1.000 </a:t>
            </a:r>
            <a:r>
              <a:rPr lang="sr-Cyrl-CS" sz="2600" b="1" dirty="0" smtClean="0"/>
              <a:t>незаконито изграђених објеката</a:t>
            </a:r>
            <a:r>
              <a:rPr lang="sr-Latn-CS" sz="2600" b="1" dirty="0" smtClean="0"/>
              <a:t> (</a:t>
            </a:r>
            <a:r>
              <a:rPr lang="sr-Cyrl-CS" sz="2600" b="1" dirty="0" smtClean="0"/>
              <a:t>око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260.000</a:t>
            </a:r>
            <a:r>
              <a:rPr lang="sr-Cyrl-CS" sz="2600" b="1" dirty="0" smtClean="0"/>
              <a:t> незаконито изграђених објеката);</a:t>
            </a:r>
            <a:endParaRPr lang="sr-Cyrl-RS" sz="2600" b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Окончање пописа на целој територији РС, према проценама ЈЛС које нису окочале попис, очекује се до краја марта 2017. године.</a:t>
            </a:r>
            <a:endParaRPr lang="sr-Cyrl-CS" sz="2600" dirty="0"/>
          </a:p>
          <a:p>
            <a:endParaRPr lang="sr-Cyrl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0000"/>
          </a:blip>
          <a:srcRect/>
          <a:stretch>
            <a:fillRect l="-20000" t="22000" r="-85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4000" b="1" dirty="0" smtClean="0"/>
              <a:t>РЕШЕЊА О ОЗАКОЊЕЊУ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600" cy="35352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У</a:t>
            </a:r>
            <a:r>
              <a:rPr lang="sr-Latn-RS" sz="2600" b="1" dirty="0" smtClean="0"/>
              <a:t>купно</a:t>
            </a:r>
            <a:r>
              <a:rPr lang="sr-Cyrl-CS" sz="2600" b="1" dirty="0" smtClean="0"/>
              <a:t> до данас</a:t>
            </a:r>
            <a:r>
              <a:rPr lang="sr-Latn-RS" sz="2600" b="1" dirty="0" smtClean="0"/>
              <a:t> </a:t>
            </a:r>
            <a:r>
              <a:rPr lang="sr-Latn-RS" sz="2600" b="1" dirty="0"/>
              <a:t>донето </a:t>
            </a:r>
            <a:r>
              <a:rPr lang="sr-Latn-R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44.006</a:t>
            </a:r>
            <a:r>
              <a:rPr lang="sr-Latn-RS" sz="2600" b="1" dirty="0" smtClean="0"/>
              <a:t> решења </a:t>
            </a:r>
            <a:r>
              <a:rPr lang="sr-Latn-RS" sz="2600" b="1" dirty="0"/>
              <a:t>о </a:t>
            </a:r>
            <a:r>
              <a:rPr lang="sr-Cyrl-CS" sz="2600" b="1" dirty="0" smtClean="0"/>
              <a:t>о</a:t>
            </a:r>
            <a:r>
              <a:rPr lang="sr-Latn-RS" sz="2600" b="1" dirty="0" smtClean="0"/>
              <a:t>закоњењу</a:t>
            </a:r>
            <a:r>
              <a:rPr lang="sr-Cyrl-CS" sz="2600" b="1" dirty="0" smtClean="0"/>
              <a:t>;</a:t>
            </a:r>
            <a:endParaRPr lang="en-US" sz="26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sr-Cyrl-CS" sz="26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У циљу окончања озакоњења, Влада Републике Србије је, на предлог Министарства, дала сагласност за додатно ангажовање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1.056</a:t>
            </a:r>
            <a:r>
              <a:rPr lang="sr-Cyrl-CS" sz="2600" b="1" dirty="0" smtClean="0"/>
              <a:t> нових лица (просечна година старости - 30);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Рок за окончање озакоњења до краја мандата Владе Републике Србије.</a:t>
            </a:r>
            <a:endParaRPr lang="sr-Cyrl-CS" sz="2600" b="1" dirty="0"/>
          </a:p>
          <a:p>
            <a:pPr marL="0" indent="0">
              <a:buNone/>
            </a:pPr>
            <a:endParaRPr lang="sr-Cyrl-CS" sz="3600" b="1" dirty="0" smtClean="0"/>
          </a:p>
          <a:p>
            <a:pPr marL="0" indent="0">
              <a:buNone/>
            </a:pPr>
            <a:endParaRPr lang="sr-Cyrl-RS" b="1" dirty="0"/>
          </a:p>
          <a:p>
            <a:pPr marL="0" indent="0">
              <a:buNone/>
            </a:pP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sr-Cyrl-CS" sz="4000" b="1" dirty="0" smtClean="0"/>
              <a:t>ЕКОНОМСКИ ЕФЕКТИ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sr-Cyrl-CS" sz="3000" b="1" dirty="0" smtClean="0"/>
              <a:t>Пројектовани минимални укупни приход од такси за озакоњење и пореза у наредне три године је </a:t>
            </a:r>
            <a:r>
              <a:rPr lang="sr-Cyrl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35,4 милијарде </a:t>
            </a:r>
            <a:r>
              <a:rPr lang="sr-Cyrl-CS" sz="3000" b="1" dirty="0" smtClean="0"/>
              <a:t>динара;</a:t>
            </a:r>
          </a:p>
          <a:p>
            <a:pPr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sr-Latn-RS" sz="3000" b="1" dirty="0" smtClean="0"/>
              <a:t>На </a:t>
            </a:r>
            <a:r>
              <a:rPr lang="sr-Latn-RS" sz="3000" b="1" dirty="0"/>
              <a:t>основу уплаћених такси за озакоњење до сада </a:t>
            </a:r>
            <a:r>
              <a:rPr lang="sr-Cyrl-RS" sz="3000" b="1" dirty="0" smtClean="0"/>
              <a:t>су</a:t>
            </a:r>
            <a:r>
              <a:rPr lang="sr-Latn-RS" sz="3000" b="1" dirty="0" smtClean="0"/>
              <a:t> приходован</a:t>
            </a:r>
            <a:r>
              <a:rPr lang="sr-Cyrl-RS" sz="3000" b="1" dirty="0" smtClean="0"/>
              <a:t>е</a:t>
            </a:r>
            <a:r>
              <a:rPr lang="sr-Latn-RS" sz="3000" b="1" dirty="0" smtClean="0"/>
              <a:t> </a:t>
            </a:r>
            <a:r>
              <a:rPr lang="sr-Latn-RS" sz="3000" b="1" dirty="0"/>
              <a:t>око </a:t>
            </a:r>
            <a:r>
              <a:rPr lang="sr-Latn-R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r-Cyrl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Latn-R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Cyrl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милијарде</a:t>
            </a:r>
            <a:r>
              <a:rPr lang="sr-Latn-RS" sz="3000" b="1" dirty="0" smtClean="0"/>
              <a:t> динара</a:t>
            </a:r>
            <a:r>
              <a:rPr lang="sr-Cyrl-CS" sz="3000" b="1" dirty="0" smtClean="0"/>
              <a:t> (</a:t>
            </a:r>
            <a:r>
              <a:rPr lang="sr-Cyrl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360 милиона у</a:t>
            </a:r>
            <a:r>
              <a:rPr lang="sr-Cyrl-CS" sz="3000" b="1" dirty="0" smtClean="0"/>
              <a:t> буџет </a:t>
            </a:r>
            <a:r>
              <a:rPr lang="sr-Cyrl-CS" sz="3000" b="1" dirty="0"/>
              <a:t>РС, </a:t>
            </a:r>
            <a:r>
              <a:rPr lang="sr-Cyrl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840 милиона</a:t>
            </a:r>
            <a:r>
              <a:rPr lang="sr-Cyrl-CS" sz="3000" b="1" dirty="0" smtClean="0"/>
              <a:t> ЈЛС);</a:t>
            </a:r>
          </a:p>
          <a:p>
            <a:pPr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sr-Cyrl-CS" sz="3000" b="1" dirty="0" smtClean="0"/>
              <a:t>Пројектовани минимални приход од такси за озакоњење је </a:t>
            </a:r>
            <a:r>
              <a:rPr lang="sr-Cyrl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милијарди</a:t>
            </a:r>
            <a:r>
              <a:rPr lang="sr-Cyrl-CS" sz="3000" b="1" dirty="0" smtClean="0"/>
              <a:t> динара на крају поступка озакоњења ( </a:t>
            </a:r>
            <a:r>
              <a:rPr lang="sr-Cyrl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4,5 милијарди у</a:t>
            </a:r>
            <a:r>
              <a:rPr lang="sr-Cyrl-CS" sz="3000" b="1" dirty="0" smtClean="0"/>
              <a:t> буџет РС, </a:t>
            </a:r>
            <a:r>
              <a:rPr lang="sr-Cyrl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10,5 милијарди</a:t>
            </a:r>
            <a:r>
              <a:rPr lang="sr-Cyrl-CS" sz="3000" b="1" dirty="0" smtClean="0"/>
              <a:t> ЈЛС);</a:t>
            </a:r>
          </a:p>
          <a:p>
            <a:pPr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sr-Cyrl-CS" sz="3000" b="1" dirty="0" smtClean="0"/>
              <a:t>Пројектовани приход од пореза је </a:t>
            </a:r>
            <a:r>
              <a:rPr lang="sr-Cyrl-C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6,8 милијарди</a:t>
            </a:r>
            <a:r>
              <a:rPr lang="sr-Cyrl-CS" sz="3000" b="1" dirty="0" smtClean="0"/>
              <a:t> динара ( узорак на 50 ЈЛС).</a:t>
            </a:r>
          </a:p>
          <a:p>
            <a:endParaRPr lang="en-US" b="1" dirty="0"/>
          </a:p>
          <a:p>
            <a:endParaRPr lang="sr-Cyrl-CS" b="1" dirty="0" smtClean="0"/>
          </a:p>
        </p:txBody>
      </p:sp>
    </p:spTree>
    <p:extLst>
      <p:ext uri="{BB962C8B-B14F-4D97-AF65-F5344CB8AC3E}">
        <p14:creationId xmlns:p14="http://schemas.microsoft.com/office/powerpoint/2010/main" val="39057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ОЗАКОЊЕЊЕ – ПУТ ЗА УМРЕЖАВАЊЕ ЈЛС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9800"/>
            <a:ext cx="8352928" cy="4232995"/>
          </a:xfrm>
        </p:spPr>
        <p:txBody>
          <a:bodyPr>
            <a:normAutofit/>
          </a:bodyPr>
          <a:lstStyle/>
          <a:p>
            <a:pPr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sr-Cyrl-CS" sz="2800" b="1" dirty="0" smtClean="0"/>
              <a:t>Чачак</a:t>
            </a:r>
            <a:r>
              <a:rPr lang="sr-Cyrl-CS" sz="2600" b="1" dirty="0" smtClean="0"/>
              <a:t> –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софтвер за решења о озакоњењу</a:t>
            </a:r>
          </a:p>
          <a:p>
            <a:pPr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sr-Cyrl-CS" sz="2800" b="1" dirty="0" smtClean="0"/>
              <a:t>Смедерево и Крупањ </a:t>
            </a:r>
            <a:r>
              <a:rPr lang="sr-Cyrl-CS" sz="2600" b="1" dirty="0" smtClean="0"/>
              <a:t>–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пројектни биро основан уз подршку ЈЛС (економичност у изради техничке документације);</a:t>
            </a:r>
          </a:p>
          <a:p>
            <a:pPr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sr-Cyrl-CS" sz="2800" b="1" dirty="0" smtClean="0"/>
              <a:t>Ариље</a:t>
            </a:r>
            <a:r>
              <a:rPr lang="sr-Cyrl-CS" sz="2600" b="1" dirty="0" smtClean="0"/>
              <a:t> –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упутство за пописивање увидом у сателитски снимак („попис из канцеларије“);</a:t>
            </a:r>
          </a:p>
          <a:p>
            <a:pPr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sr-Cyrl-CS" sz="2800" b="1" dirty="0" smtClean="0"/>
              <a:t>Министарство</a:t>
            </a:r>
            <a:r>
              <a:rPr lang="sr-Cyrl-CS" sz="2800" b="1" dirty="0"/>
              <a:t> </a:t>
            </a:r>
            <a:r>
              <a:rPr lang="sr-Cyrl-CS" sz="2600" b="1" dirty="0"/>
              <a:t>– </a:t>
            </a:r>
            <a:r>
              <a:rPr lang="sr-Cyrl-C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упутства и мишљења.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5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4000" b="1" dirty="0" smtClean="0"/>
              <a:t>ТИМОВИ МИНИСТАРСТВА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83357"/>
            <a:ext cx="807524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Даринка Ђуран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darinka.djuran@mgsi.gov.rs</a:t>
            </a:r>
            <a:endParaRPr lang="sr-Cyrl-C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Милан Ракић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milan.rakic@mgsi.gov.rs</a:t>
            </a:r>
            <a:endParaRPr lang="sr-Cyrl-C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Владан Дорић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vladan.doric@mgsi.gov.rs</a:t>
            </a:r>
            <a:endParaRPr lang="sr-Cyrl-C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r-Cyrl-CS" sz="2600" b="1" dirty="0" smtClean="0"/>
              <a:t>Дејан Чарапић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dejan.carapic@mgsi.gov.rs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654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537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РЕЗУЛТАТИ ОЗАКОЊЕЊА 2017.</vt:lpstr>
      <vt:lpstr>БАЗА НЕЗАКОНИТО ИЗГРАЂЕНИХ ОБЈЕКАТА</vt:lpstr>
      <vt:lpstr>ДОПРИНОС МИНИСТАРСТВА ЈЛС У ОКОНЧАЊУ ОЗАКОЊЕЊА</vt:lpstr>
      <vt:lpstr>НАЈБОЉИ У ПОПИСУ НАКОН КОНТРОЛА</vt:lpstr>
      <vt:lpstr>ОКОНЧАЊЕ ПОПИСА</vt:lpstr>
      <vt:lpstr>РЕШЕЊА О ОЗАКОЊЕЊУ</vt:lpstr>
      <vt:lpstr>ЕКОНОМСКИ ЕФЕКТИ</vt:lpstr>
      <vt:lpstr>ОЗАКОЊЕЊЕ – ПУТ ЗА УМРЕЖАВАЊЕ ЈЛС</vt:lpstr>
      <vt:lpstr>ТИМОВИ МИНИСТАРСТВА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Brkić</dc:creator>
  <cp:lastModifiedBy>Gordana Kacavenda</cp:lastModifiedBy>
  <cp:revision>60</cp:revision>
  <dcterms:created xsi:type="dcterms:W3CDTF">2017-03-10T06:57:21Z</dcterms:created>
  <dcterms:modified xsi:type="dcterms:W3CDTF">2017-03-15T11:51:05Z</dcterms:modified>
</cp:coreProperties>
</file>