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Распоред површине земљишта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9455385015963992E-2"/>
          <c:y val="8.3513420562845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Raspored povrsine zemljista</c:v>
          </c:tx>
          <c:spPr>
            <a:gradFill rotWithShape="1">
              <a:gsLst>
                <a:gs pos="0">
                  <a:schemeClr val="accent1">
                    <a:tint val="64000"/>
                    <a:lumMod val="118000"/>
                  </a:schemeClr>
                </a:gs>
                <a:gs pos="100000">
                  <a:schemeClr val="accent1">
                    <a:tint val="92000"/>
                    <a:alpha val="100000"/>
                    <a:lumMod val="11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Anketa!$C$61:$G$61</c:f>
              <c:strCache>
                <c:ptCount val="5"/>
                <c:pt idx="0">
                  <c:v>I grupa</c:v>
                </c:pt>
                <c:pt idx="1">
                  <c:v>II grupa</c:v>
                </c:pt>
                <c:pt idx="2">
                  <c:v>III grupa</c:v>
                </c:pt>
                <c:pt idx="3">
                  <c:v>IV grupa</c:v>
                </c:pt>
                <c:pt idx="4">
                  <c:v>Devastirana</c:v>
                </c:pt>
              </c:strCache>
            </c:strRef>
          </c:cat>
          <c:val>
            <c:numRef>
              <c:f>Anketa!$C$63:$G$63</c:f>
              <c:numCache>
                <c:formatCode>0.00</c:formatCode>
                <c:ptCount val="5"/>
                <c:pt idx="0">
                  <c:v>1224.5357000000001</c:v>
                </c:pt>
                <c:pt idx="1">
                  <c:v>1732.3908000000004</c:v>
                </c:pt>
                <c:pt idx="2">
                  <c:v>1872.7776999999999</c:v>
                </c:pt>
                <c:pt idx="3">
                  <c:v>135.26189999999997</c:v>
                </c:pt>
                <c:pt idx="4">
                  <c:v>189.85220000000001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8911984"/>
        <c:axId val="188907672"/>
      </c:barChart>
      <c:catAx>
        <c:axId val="18891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07672"/>
        <c:crosses val="autoZero"/>
        <c:auto val="1"/>
        <c:lblAlgn val="ctr"/>
        <c:lblOffset val="100"/>
        <c:noMultiLvlLbl val="0"/>
      </c:catAx>
      <c:valAx>
        <c:axId val="188907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 dirty="0" smtClean="0"/>
                  <a:t>хектара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1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Распоред</a:t>
            </a:r>
            <a:r>
              <a:rPr lang="sr-Cyrl-R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вредности земљишта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1244020899256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raspored vrednosti zemljista</c:v>
          </c:tx>
          <c:spPr>
            <a:gradFill rotWithShape="1">
              <a:gsLst>
                <a:gs pos="0">
                  <a:schemeClr val="accent1">
                    <a:tint val="64000"/>
                    <a:lumMod val="118000"/>
                  </a:schemeClr>
                </a:gs>
                <a:gs pos="100000">
                  <a:schemeClr val="accent1">
                    <a:tint val="92000"/>
                    <a:alpha val="100000"/>
                    <a:lumMod val="11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Anketa!$C$61:$G$61</c:f>
              <c:strCache>
                <c:ptCount val="5"/>
                <c:pt idx="0">
                  <c:v>I grupa</c:v>
                </c:pt>
                <c:pt idx="1">
                  <c:v>II grupa</c:v>
                </c:pt>
                <c:pt idx="2">
                  <c:v>III grupa</c:v>
                </c:pt>
                <c:pt idx="3">
                  <c:v>IV grupa</c:v>
                </c:pt>
                <c:pt idx="4">
                  <c:v>Devastirana</c:v>
                </c:pt>
              </c:strCache>
            </c:strRef>
          </c:cat>
          <c:val>
            <c:numRef>
              <c:f>Anketa!$C$66:$G$66</c:f>
              <c:numCache>
                <c:formatCode>#,##0</c:formatCode>
                <c:ptCount val="5"/>
                <c:pt idx="0">
                  <c:v>779381528.89310348</c:v>
                </c:pt>
                <c:pt idx="1">
                  <c:v>345502595.18046236</c:v>
                </c:pt>
                <c:pt idx="2">
                  <c:v>272910541.09583348</c:v>
                </c:pt>
                <c:pt idx="3">
                  <c:v>14288542.909190727</c:v>
                </c:pt>
                <c:pt idx="4">
                  <c:v>16958646.204011016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2019608"/>
        <c:axId val="82020000"/>
      </c:barChart>
      <c:catAx>
        <c:axId val="8201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20000"/>
        <c:crosses val="autoZero"/>
        <c:auto val="1"/>
        <c:lblAlgn val="ctr"/>
        <c:lblOffset val="100"/>
        <c:noMultiLvlLbl val="0"/>
      </c:catAx>
      <c:valAx>
        <c:axId val="8202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1960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0555555555555555E-2"/>
                <c:y val="0.3939351851851851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97" b="0" i="0" u="none" strike="noStrike" kern="1200" cap="all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 EUR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Распоред површине изграђеног</a:t>
            </a:r>
            <a:r>
              <a:rPr lang="sr-Cyrl-R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земљишта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Raspored povrsine izgradjenog zemljista</c:v>
          </c:tx>
          <c:spPr>
            <a:gradFill rotWithShape="1">
              <a:gsLst>
                <a:gs pos="0">
                  <a:schemeClr val="accent1">
                    <a:tint val="64000"/>
                    <a:lumMod val="118000"/>
                  </a:schemeClr>
                </a:gs>
                <a:gs pos="100000">
                  <a:schemeClr val="accent1">
                    <a:tint val="92000"/>
                    <a:alpha val="100000"/>
                    <a:lumMod val="11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'Izgradjeno gz'!$C$61:$G$61</c:f>
              <c:strCache>
                <c:ptCount val="5"/>
                <c:pt idx="0">
                  <c:v>I grupa</c:v>
                </c:pt>
                <c:pt idx="1">
                  <c:v>II grupa</c:v>
                </c:pt>
                <c:pt idx="2">
                  <c:v>III grupa</c:v>
                </c:pt>
                <c:pt idx="3">
                  <c:v>IV grupa</c:v>
                </c:pt>
                <c:pt idx="4">
                  <c:v>Devastirana</c:v>
                </c:pt>
              </c:strCache>
            </c:strRef>
          </c:cat>
          <c:val>
            <c:numRef>
              <c:f>'Izgradjeno gz'!$C$63:$G$63</c:f>
              <c:numCache>
                <c:formatCode>#,##0</c:formatCode>
                <c:ptCount val="5"/>
                <c:pt idx="0">
                  <c:v>40.153100000000002</c:v>
                </c:pt>
                <c:pt idx="1">
                  <c:v>73.489900000000006</c:v>
                </c:pt>
                <c:pt idx="2">
                  <c:v>35.490299999999998</c:v>
                </c:pt>
                <c:pt idx="3">
                  <c:v>8.1257999999999999</c:v>
                </c:pt>
                <c:pt idx="4">
                  <c:v>10.5108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6282424"/>
        <c:axId val="286282032"/>
      </c:barChart>
      <c:catAx>
        <c:axId val="28628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82032"/>
        <c:crosses val="autoZero"/>
        <c:auto val="1"/>
        <c:lblAlgn val="ctr"/>
        <c:lblOffset val="100"/>
        <c:noMultiLvlLbl val="0"/>
      </c:catAx>
      <c:valAx>
        <c:axId val="28628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 dirty="0" smtClean="0"/>
                  <a:t>Хектара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5000000000000001E-2"/>
              <c:y val="0.44140419947506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8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Распоред вредности изграђеног</a:t>
            </a:r>
            <a:r>
              <a:rPr lang="sr-Cyrl-R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земљишта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458244531619369"/>
          <c:y val="2.2091020260307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Raspored vrednosti izgradjenog zemljista</c:v>
          </c:tx>
          <c:spPr>
            <a:gradFill rotWithShape="1">
              <a:gsLst>
                <a:gs pos="0">
                  <a:schemeClr val="accent1">
                    <a:tint val="64000"/>
                    <a:lumMod val="118000"/>
                  </a:schemeClr>
                </a:gs>
                <a:gs pos="100000">
                  <a:schemeClr val="accent1">
                    <a:tint val="92000"/>
                    <a:alpha val="100000"/>
                    <a:lumMod val="11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'Izgradjeno gz'!$C$61:$G$61</c:f>
              <c:strCache>
                <c:ptCount val="5"/>
                <c:pt idx="0">
                  <c:v>I grupa</c:v>
                </c:pt>
                <c:pt idx="1">
                  <c:v>II grupa</c:v>
                </c:pt>
                <c:pt idx="2">
                  <c:v>III grupa</c:v>
                </c:pt>
                <c:pt idx="3">
                  <c:v>IV grupa</c:v>
                </c:pt>
                <c:pt idx="4">
                  <c:v>Devastirana</c:v>
                </c:pt>
              </c:strCache>
            </c:strRef>
          </c:cat>
          <c:val>
            <c:numRef>
              <c:f>'Izgradjeno gz'!$C$66:$G$66</c:f>
              <c:numCache>
                <c:formatCode>#,##0</c:formatCode>
                <c:ptCount val="5"/>
                <c:pt idx="0">
                  <c:v>38888414.35214068</c:v>
                </c:pt>
                <c:pt idx="1">
                  <c:v>23400740.764770962</c:v>
                </c:pt>
                <c:pt idx="2">
                  <c:v>6880658.3152413517</c:v>
                </c:pt>
                <c:pt idx="3">
                  <c:v>1278811.2527969789</c:v>
                </c:pt>
                <c:pt idx="4">
                  <c:v>1746398.7056954391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6283208"/>
        <c:axId val="286283600"/>
      </c:barChart>
      <c:catAx>
        <c:axId val="28628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83600"/>
        <c:crosses val="autoZero"/>
        <c:auto val="1"/>
        <c:lblAlgn val="ctr"/>
        <c:lblOffset val="100"/>
        <c:noMultiLvlLbl val="0"/>
      </c:catAx>
      <c:valAx>
        <c:axId val="28628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 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8320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ПОВРШИНА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sr-Cyrl-R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РАЗВИЈЕНОСТИ РЕГИОНА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625127961533132"/>
          <c:y val="1.53496675140982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'Restitucija - Stranci'!$I$4</c:f>
              <c:strCache>
                <c:ptCount val="1"/>
                <c:pt idx="0">
                  <c:v>Površina (ha)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4000"/>
                    <a:lumMod val="118000"/>
                  </a:schemeClr>
                </a:gs>
                <a:gs pos="100000">
                  <a:schemeClr val="accent1">
                    <a:tint val="92000"/>
                    <a:alpha val="100000"/>
                    <a:lumMod val="11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'Restitucija - Stranci'!$J$3:$N$3</c:f>
              <c:strCache>
                <c:ptCount val="5"/>
                <c:pt idx="0">
                  <c:v>I grupa</c:v>
                </c:pt>
                <c:pt idx="1">
                  <c:v>II grupa</c:v>
                </c:pt>
                <c:pt idx="2">
                  <c:v>III grupa</c:v>
                </c:pt>
                <c:pt idx="3">
                  <c:v>IV grupa</c:v>
                </c:pt>
                <c:pt idx="4">
                  <c:v>Devastirana</c:v>
                </c:pt>
              </c:strCache>
            </c:strRef>
          </c:cat>
          <c:val>
            <c:numRef>
              <c:f>'Restitucija - Stranci'!$J$4:$N$4</c:f>
              <c:numCache>
                <c:formatCode>0.00</c:formatCode>
                <c:ptCount val="5"/>
                <c:pt idx="0">
                  <c:v>63.890400000000014</c:v>
                </c:pt>
                <c:pt idx="1">
                  <c:v>86.930099999999996</c:v>
                </c:pt>
                <c:pt idx="2">
                  <c:v>0.90769999999999995</c:v>
                </c:pt>
                <c:pt idx="3">
                  <c:v>0</c:v>
                </c:pt>
                <c:pt idx="4">
                  <c:v>9.7574000000000005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6284384"/>
        <c:axId val="82020784"/>
      </c:barChart>
      <c:catAx>
        <c:axId val="28628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20784"/>
        <c:crosses val="autoZero"/>
        <c:auto val="1"/>
        <c:lblAlgn val="ctr"/>
        <c:lblOffset val="100"/>
        <c:noMultiLvlLbl val="0"/>
      </c:catAx>
      <c:valAx>
        <c:axId val="8202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 dirty="0" smtClean="0"/>
                  <a:t>Хектара</a:t>
                </a:r>
                <a:endParaRPr lang="sr-Latn-R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8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</a:t>
            </a:r>
            <a:r>
              <a:rPr lang="sr-Cyrl-R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ПРЕМА РАЗВИЈЕНОСТИ РЕГИОНА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'Restitucija - Stranci'!$I$6</c:f>
              <c:strCache>
                <c:ptCount val="1"/>
                <c:pt idx="0">
                  <c:v>Vrednost (€)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4000"/>
                    <a:lumMod val="118000"/>
                  </a:schemeClr>
                </a:gs>
                <a:gs pos="100000">
                  <a:schemeClr val="accent1">
                    <a:tint val="92000"/>
                    <a:alpha val="100000"/>
                    <a:lumMod val="11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'Restitucija - Stranci'!$J$3:$N$3</c:f>
              <c:strCache>
                <c:ptCount val="5"/>
                <c:pt idx="0">
                  <c:v>I grupa</c:v>
                </c:pt>
                <c:pt idx="1">
                  <c:v>II grupa</c:v>
                </c:pt>
                <c:pt idx="2">
                  <c:v>III grupa</c:v>
                </c:pt>
                <c:pt idx="3">
                  <c:v>IV grupa</c:v>
                </c:pt>
                <c:pt idx="4">
                  <c:v>Devastirana</c:v>
                </c:pt>
              </c:strCache>
            </c:strRef>
          </c:cat>
          <c:val>
            <c:numRef>
              <c:f>'Restitucija - Stranci'!$J$6:$N$6</c:f>
              <c:numCache>
                <c:formatCode>#,##0</c:formatCode>
                <c:ptCount val="5"/>
                <c:pt idx="0">
                  <c:v>60323212.260855101</c:v>
                </c:pt>
                <c:pt idx="1">
                  <c:v>54564401.597072035</c:v>
                </c:pt>
                <c:pt idx="2">
                  <c:v>60458.293129263016</c:v>
                </c:pt>
                <c:pt idx="3">
                  <c:v>0</c:v>
                </c:pt>
                <c:pt idx="4">
                  <c:v>811628.68075195479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4573992"/>
        <c:axId val="284574384"/>
      </c:barChart>
      <c:catAx>
        <c:axId val="28457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574384"/>
        <c:crosses val="autoZero"/>
        <c:auto val="1"/>
        <c:lblAlgn val="ctr"/>
        <c:lblOffset val="100"/>
        <c:noMultiLvlLbl val="0"/>
      </c:catAx>
      <c:valAx>
        <c:axId val="28457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5739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7777777777777776E-2"/>
                <c:y val="0.440231481481481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97" b="0" i="0" u="none" strike="noStrike" kern="1200" cap="all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sr-Latn-RS"/>
                    <a:t>mil EUR</a:t>
                  </a:r>
                  <a:endParaRPr lang="en-US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0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8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342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6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2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38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5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1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8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0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1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3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5D5D2F-F93E-47DE-922E-21CA9C9F65E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9D80A-392A-430B-8BFF-D2E9B9C0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91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ЗАКЉУЧЦИ АНКЕТЕ У ФУНКЦИЈИ КОНЦЕПТА НАЦРТА ЗАКОНА О КОНВЕРЗИЈИ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endParaRPr lang="sr-Cyrl-RS" sz="1400" b="1" dirty="0" smtClean="0"/>
          </a:p>
          <a:p>
            <a:pPr algn="r"/>
            <a:r>
              <a:rPr lang="sr-Cyrl-RS" sz="1400" b="1" dirty="0" smtClean="0"/>
              <a:t>Министарство </a:t>
            </a:r>
            <a:r>
              <a:rPr lang="sr-Cyrl-RS" sz="1400" b="1" dirty="0"/>
              <a:t>грађевинарства, саобраћаја и </a:t>
            </a:r>
            <a:r>
              <a:rPr lang="sr-Cyrl-RS" sz="1400" b="1" dirty="0" smtClean="0"/>
              <a:t>инфраструктуре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68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Реституција грађевинског земљишта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498617"/>
              </p:ext>
            </p:extLst>
          </p:nvPr>
        </p:nvGraphicFramePr>
        <p:xfrm>
          <a:off x="940798" y="2142380"/>
          <a:ext cx="10213675" cy="368554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71048"/>
                <a:gridCol w="1443209"/>
                <a:gridCol w="1531345"/>
                <a:gridCol w="1564395"/>
                <a:gridCol w="1542362"/>
                <a:gridCol w="1399142"/>
                <a:gridCol w="1162174"/>
              </a:tblGrid>
              <a:tr h="876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</a:t>
                      </a:r>
                      <a:r>
                        <a:rPr lang="sr-Cyrl-RS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држављани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БДП по становнику изнад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до 100% републичког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 до 80% републичког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испод 60% републичког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Девастирана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испод 50%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9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Површина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(ha)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63.89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86.93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161.49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94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Учешће у укупној површини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US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9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60,323,212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54,564,402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60,458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811,629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115,759,701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09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r-Cyrl-R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Учешће у укупној вредности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US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en-US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4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 држављани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11169" y="1527857"/>
            <a:ext cx="15893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203200"/>
              </p:ext>
            </p:extLst>
          </p:nvPr>
        </p:nvGraphicFramePr>
        <p:xfrm>
          <a:off x="451556" y="1573576"/>
          <a:ext cx="5384800" cy="477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344944"/>
              </p:ext>
            </p:extLst>
          </p:nvPr>
        </p:nvGraphicFramePr>
        <p:xfrm>
          <a:off x="6282266" y="1573576"/>
          <a:ext cx="5334002" cy="475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30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 држављани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520738"/>
              </p:ext>
            </p:extLst>
          </p:nvPr>
        </p:nvGraphicFramePr>
        <p:xfrm>
          <a:off x="1539433" y="1598063"/>
          <a:ext cx="3379808" cy="42587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07365"/>
                <a:gridCol w="1372443"/>
              </a:tblGrid>
              <a:tr h="3788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Учешће</a:t>
                      </a:r>
                      <a:r>
                        <a:rPr lang="sr-Cyrl-RS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укупном ГЗ РС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8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0,0239%</a:t>
                      </a:r>
                    </a:p>
                  </a:txBody>
                  <a:tcPr marL="0" marR="0" marT="0" marB="0" anchor="ctr"/>
                </a:tc>
              </a:tr>
              <a:tr h="3788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Белгија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0,0000%</a:t>
                      </a:r>
                    </a:p>
                  </a:txBody>
                  <a:tcPr marL="0" marR="0" marT="0" marB="0" anchor="ctr"/>
                </a:tc>
              </a:tr>
              <a:tr h="3788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Холандија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0,0000%</a:t>
                      </a:r>
                    </a:p>
                  </a:txBody>
                  <a:tcPr marL="0" marR="0" marT="0" marB="0" anchor="ctr"/>
                </a:tc>
              </a:tr>
              <a:tr h="3788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Данска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0,0000%</a:t>
                      </a:r>
                    </a:p>
                  </a:txBody>
                  <a:tcPr marL="0" marR="0" marT="0" marB="0" anchor="ctr"/>
                </a:tc>
              </a:tr>
              <a:tr h="3788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Шпанија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0,0002%</a:t>
                      </a:r>
                    </a:p>
                  </a:txBody>
                  <a:tcPr marL="0" marR="0" marT="0" marB="0" anchor="ctr"/>
                </a:tc>
              </a:tr>
              <a:tr h="3788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Италија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0,0000%</a:t>
                      </a:r>
                    </a:p>
                  </a:txBody>
                  <a:tcPr marL="0" marR="0" marT="0" marB="0" anchor="ctr"/>
                </a:tc>
              </a:tr>
              <a:tr h="3788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Словачка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0,0000%</a:t>
                      </a:r>
                    </a:p>
                  </a:txBody>
                  <a:tcPr marL="0" marR="0" marT="0" marB="0" anchor="ctr"/>
                </a:tc>
              </a:tr>
              <a:tr h="3788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Швајцарска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0,0002%</a:t>
                      </a:r>
                    </a:p>
                  </a:txBody>
                  <a:tcPr marL="0" marR="0" marT="0" marB="0" anchor="ctr"/>
                </a:tc>
              </a:tr>
              <a:tr h="3788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Француска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0,0002%</a:t>
                      </a:r>
                    </a:p>
                  </a:txBody>
                  <a:tcPr marL="0" marR="0" marT="0" marB="0" anchor="ctr"/>
                </a:tc>
              </a:tr>
              <a:tr h="47021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</a:t>
                      </a:r>
                      <a:r>
                        <a:rPr lang="sr-Cyrl-RS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странци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0,0244%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86426" y="3252486"/>
            <a:ext cx="4974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Питање реституције страних држављања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 свега вредносно и </a:t>
            </a: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финансијско питање</a:t>
            </a:r>
          </a:p>
        </p:txBody>
      </p:sp>
    </p:spTree>
    <p:extLst>
      <p:ext uri="{BB962C8B-B14F-4D97-AF65-F5344CB8AC3E}">
        <p14:creationId xmlns:p14="http://schemas.microsoft.com/office/powerpoint/2010/main" val="15756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Домаћа лица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616658"/>
              </p:ext>
            </p:extLst>
          </p:nvPr>
        </p:nvGraphicFramePr>
        <p:xfrm>
          <a:off x="880375" y="1772450"/>
          <a:ext cx="10191577" cy="232582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77235"/>
                <a:gridCol w="1487277"/>
                <a:gridCol w="1509310"/>
                <a:gridCol w="1564396"/>
                <a:gridCol w="1564395"/>
                <a:gridCol w="1432193"/>
                <a:gridCol w="1156771"/>
              </a:tblGrid>
              <a:tr h="906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Домаћа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БДП по становнику изнад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до 100% републичког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 до 80% републичког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испод 60% републичког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Девастирана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испод 50%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9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Површина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3979.29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921.20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772.40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246.40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120.87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6040.16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4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r-Cyrl-R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Учешће у укупној површини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8573" y="4611327"/>
            <a:ext cx="9905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Latn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купни </a:t>
            </a:r>
            <a:r>
              <a:rPr lang="sr-Latn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проценат захтева у односу на укупно грађевинско </a:t>
            </a:r>
            <a:r>
              <a:rPr lang="sr-Latn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земљиште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износи </a:t>
            </a:r>
            <a:r>
              <a:rPr lang="sr-Latn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Закључци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72344"/>
            <a:ext cx="9803757" cy="4940461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 закона ће обезбедити, по овом основу, допунске приходе буџету Србије, АПВ и ЈЛС. Процењена вредност тих средстава је теоријска апроксимација а динамика њиховог прилива зависиће од избора правних лица тј. да ли ће се определити за куповину и под којим условима плаћања, или закуп.</a:t>
            </a:r>
          </a:p>
          <a:p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 закона обезбеђује интересе инвеститора да избором метода из Закона покрену процесе градње.</a:t>
            </a:r>
          </a:p>
          <a:p>
            <a:pPr marL="0" indent="0">
              <a:buNone/>
            </a:pP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коришћења инструмената државне помоћи у форми смањења јавних прихода који је везан за економску развијеност региона, представља допунски стимуланс регионалном развоју тих подручја.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Симулација</a:t>
            </a:r>
            <a:b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Правно лице 10 ха грађ. земљишта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94" y="2236424"/>
            <a:ext cx="9340678" cy="4329629"/>
          </a:xfrm>
        </p:spPr>
        <p:txBody>
          <a:bodyPr>
            <a:normAutofit lnSpcReduction="1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Претпоставићемо да имамо правно лице које је носилац права коришћења грађевинског земљишта у површини од 10 ха, од чега је 1 хектар површина изграђених објеката.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Такође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претпостављамо да је стање пре примене закона било: трошкови земљишта - 0, приходи јавним буџетима - 0.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накнаде расподељује се на буџет Фонда за реституцију и, у овом случају, јединицу локалне самоуправе.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Симулација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трошкова плаћања накнаде и осталих параметара, у зависности од зоне развијености изгледала би као у наредној табели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1860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615669"/>
              </p:ext>
            </p:extLst>
          </p:nvPr>
        </p:nvGraphicFramePr>
        <p:xfrm>
          <a:off x="1244906" y="1619478"/>
          <a:ext cx="8805928" cy="456622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05380"/>
                <a:gridCol w="1410452"/>
                <a:gridCol w="1227095"/>
                <a:gridCol w="1523289"/>
                <a:gridCol w="1466871"/>
                <a:gridCol w="1372841"/>
              </a:tblGrid>
              <a:tr h="582684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Симулација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sr-Cyrl-R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sr-Cyrl-R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sr-Cyrl-R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en-US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Девастирана</a:t>
                      </a:r>
                      <a:endParaRPr lang="sr-Cyrl-R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8655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Површина (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9351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(</a:t>
                      </a:r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rsd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14.720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1.798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2.561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1.209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1.116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1842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 (</a:t>
                      </a:r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11.019.797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1.346.032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1.917.235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905.091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835.468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86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r-Cyrl-R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Државна помоћ (</a:t>
                      </a:r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510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r-Cyrl-R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Износ попуста држ.помоћ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269.206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575.171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362.036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417.734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35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r-Cyrl-R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 уз попуст (</a:t>
                      </a:r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1.076.826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1.342.065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543.054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417.734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75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 Фонда за реституцију (eur)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5.509.899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538.413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671.032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271.527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208.867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12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 буџета ЈЛС (</a:t>
                      </a:r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5.509.899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538.413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671.032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271.527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208.867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06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Годишњи закуп на 99 год. (eur)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111.311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19.366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3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63" y="1853248"/>
            <a:ext cx="9212571" cy="4395151"/>
          </a:xfrm>
        </p:spPr>
        <p:txBody>
          <a:bodyPr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Економска логика ће мотивисати свако правно лице носиоца права на коришћење земљишта да изврши конверзију или у право својине или у право закупа, јер једино на тај начин може да активира неизграђено грађевинско земљиште.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сваком случају, иако је веома важно колики ће бити прилив средстава у буџете или у Фонд за реституцију исто толико је важно да активирање неизграђеног грађевинског земљишта доноси вишеструке трајне користи: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повећање запослености уколико су у питању производни погони,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омогућавају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допунске порезе и доприносе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повећање пореза на имовину уколико се ради о другој врсти некретнина, и наравно активирање производних капацитета грађевинске оперативе у непосредној будућности.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Веродостојна процена вредности грађевинског земљишта које је предмет уређивања Закона о конверзији</a:t>
            </a:r>
          </a:p>
          <a:p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Утврдити равнотежу између заштите јавног интереса и заштите инвеститора</a:t>
            </a:r>
          </a:p>
          <a:p>
            <a:pPr marL="0" indent="0">
              <a:buNone/>
            </a:pP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Развојна компонента нацрта закона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Уводне напомене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502"/>
            <a:ext cx="9583757" cy="4641461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тручна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министарства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добила податке од 137 општина од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укупно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167</a:t>
            </a: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Просечне тржишне вредности земљишта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Пореска Управа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Подаци о потраживању релевантног земљишта по основу реституције – Агенција за реституцију</a:t>
            </a:r>
          </a:p>
          <a:p>
            <a:pPr marL="0" indent="0">
              <a:buNone/>
            </a:pPr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9728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858471" cy="4195481"/>
          </a:xfrm>
        </p:spPr>
        <p:txBody>
          <a:bodyPr/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Процењена у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купна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површина грађевинског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земљишта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310,42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 </a:t>
            </a: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просечн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тржишн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вредности </a:t>
            </a: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грађевинског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земљишта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Чланови 8. и 9.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Нацрта закона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 на умањење тржишне вредности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903598"/>
              </p:ext>
            </p:extLst>
          </p:nvPr>
        </p:nvGraphicFramePr>
        <p:xfrm>
          <a:off x="587142" y="2362716"/>
          <a:ext cx="10855499" cy="40941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84137"/>
                <a:gridCol w="1528692"/>
                <a:gridCol w="1509311"/>
                <a:gridCol w="1542361"/>
                <a:gridCol w="1597446"/>
                <a:gridCol w="1410159"/>
                <a:gridCol w="1483393"/>
              </a:tblGrid>
              <a:tr h="680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Стечај и приватизација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БДП по становнику изнад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до 100% републичког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 до 80% републичког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испод 60% републичког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Девастирана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испод 50%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9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Површина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1224,54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1732,39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1860,38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135,26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sr-Cyrl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sr-Cyrl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7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r-Cyrl-RS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Учешће у укупној површини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95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rsd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6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1.75</a:t>
                      </a:r>
                      <a:r>
                        <a:rPr lang="sr-Cyrl-R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50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779.381.529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345.502.595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2.943.706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14.288.543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16.958.646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lang="sr-Cyrl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sr-Cyrl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3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r-Cyrl-RS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Учешће у укупној вредности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sr-Cyrl-R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4180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Државна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помоћ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165.168.422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457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попуст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276.402.076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190.051.105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8.573.126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8.479.323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1.26</a:t>
                      </a:r>
                      <a:r>
                        <a:rPr lang="sr-Cyrl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</a:t>
                      </a:r>
                      <a:r>
                        <a:rPr lang="sr-Cyrl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87.159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6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08" y="413178"/>
            <a:ext cx="9404723" cy="1400530"/>
          </a:xfrm>
        </p:spPr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Чланови 8. и 9.</a:t>
            </a:r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Нацрта закона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4562803" y="2902427"/>
            <a:ext cx="144040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383746"/>
              </p:ext>
            </p:extLst>
          </p:nvPr>
        </p:nvGraphicFramePr>
        <p:xfrm>
          <a:off x="434621" y="1624170"/>
          <a:ext cx="5492045" cy="456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951086"/>
              </p:ext>
            </p:extLst>
          </p:nvPr>
        </p:nvGraphicFramePr>
        <p:xfrm>
          <a:off x="6270978" y="1704622"/>
          <a:ext cx="5435600" cy="445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4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10.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Нацрта закона -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изграђено грађевинско земљиште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910092"/>
              </p:ext>
            </p:extLst>
          </p:nvPr>
        </p:nvGraphicFramePr>
        <p:xfrm>
          <a:off x="805150" y="2197464"/>
          <a:ext cx="10680940" cy="326690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73646"/>
                <a:gridCol w="1476260"/>
                <a:gridCol w="1531345"/>
                <a:gridCol w="1520327"/>
                <a:gridCol w="1751682"/>
                <a:gridCol w="1487277"/>
                <a:gridCol w="1240403"/>
              </a:tblGrid>
              <a:tr h="795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Стечај и приватизација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БДП по становнику изнад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до 100% републичког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 до 80% републичког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испод 60% републичког просека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Девастирана</a:t>
                      </a:r>
                      <a:endParaRPr lang="sr-Cyrl-RS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испод 50%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Површина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0" marR="0" marT="0" marB="0" anchor="ctr"/>
                </a:tc>
              </a:tr>
              <a:tr h="5290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Учешће у укупној површини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605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rsd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682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38.888.414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23.400.741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6.880.658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1.278.811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1.746.399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72.195.023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9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10. Нацрта закона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1" y="1493404"/>
            <a:ext cx="193774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415325"/>
              </p:ext>
            </p:extLst>
          </p:nvPr>
        </p:nvGraphicFramePr>
        <p:xfrm>
          <a:off x="310444" y="1493403"/>
          <a:ext cx="5379156" cy="450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814706"/>
              </p:ext>
            </p:extLst>
          </p:nvPr>
        </p:nvGraphicFramePr>
        <p:xfrm>
          <a:off x="5841999" y="1539123"/>
          <a:ext cx="5706534" cy="4466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01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15. Нацрта закона –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начини плаћања</a:t>
            </a:r>
            <a:r>
              <a:rPr lang="sr-Cyrl-R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Једнократно или на 60 једнаких месечних рата уз средство обезбеђења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Умањење 30% на утврђени износ у случају једнократног плаћања накнаде</a:t>
            </a:r>
          </a:p>
          <a:p>
            <a:pPr marL="0" indent="0">
              <a:buNone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18. Нацрта закона 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расподела прихода од накнаде</a:t>
            </a:r>
          </a:p>
          <a:p>
            <a:pPr marL="0" indent="0" algn="ctr">
              <a:buNone/>
            </a:pPr>
            <a:endParaRPr lang="sr-Cyrl-R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Фонду за реституцију и 50% у буџет Републике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АПВ или ЈЛС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корисника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накнаде по овом основу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приходова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ће по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милиона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евра</a:t>
            </a:r>
            <a:endParaRPr lang="sr-Cyrl-R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469</TotalTime>
  <Words>1061</Words>
  <Application>Microsoft Office PowerPoint</Application>
  <PresentationFormat>Widescreen</PresentationFormat>
  <Paragraphs>313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Ion</vt:lpstr>
      <vt:lpstr>ЗАКЉУЧЦИ АНКЕТЕ У ФУНКЦИЈИ КОНЦЕПТА НАЦРТА ЗАКОНА О КОНВЕРЗИЈИ</vt:lpstr>
      <vt:lpstr>Циљ</vt:lpstr>
      <vt:lpstr>Уводне напомене</vt:lpstr>
      <vt:lpstr>PowerPoint Presentation</vt:lpstr>
      <vt:lpstr>Чланови 8. и 9. Нацрта закона - право на умањење тржишне вредности</vt:lpstr>
      <vt:lpstr>Чланови 8. и 9. Нацрта закона</vt:lpstr>
      <vt:lpstr>Члан 10. Нацрта закона - изграђено грађевинско земљиште</vt:lpstr>
      <vt:lpstr>Члан 10. Нацрта закона </vt:lpstr>
      <vt:lpstr>Члан 15. Нацрта закона – начини плаћања </vt:lpstr>
      <vt:lpstr>Реституција грађевинског земљишта</vt:lpstr>
      <vt:lpstr>Страни држављани</vt:lpstr>
      <vt:lpstr>Страни држављани</vt:lpstr>
      <vt:lpstr>Домаћа лица</vt:lpstr>
      <vt:lpstr>Закључци</vt:lpstr>
      <vt:lpstr>Симулација Правно лице 10 ха грађ. земљишта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Ефекти конверзије</dc:title>
  <dc:creator>Nikola Milivojevic</dc:creator>
  <cp:lastModifiedBy>Nikola Milivojevic</cp:lastModifiedBy>
  <cp:revision>43</cp:revision>
  <dcterms:created xsi:type="dcterms:W3CDTF">2015-05-17T10:35:33Z</dcterms:created>
  <dcterms:modified xsi:type="dcterms:W3CDTF">2015-05-19T13:04:11Z</dcterms:modified>
</cp:coreProperties>
</file>