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33202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5910C-F4E3-4847-8B42-C4EDC506DDC0}"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316692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3069590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7418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394098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1921620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275320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2089696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299691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293900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87547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75910C-F4E3-4847-8B42-C4EDC506DDC0}"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41125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75910C-F4E3-4847-8B42-C4EDC506DDC0}"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412485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309759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410099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C75910C-F4E3-4847-8B42-C4EDC506DDC0}" type="datetimeFigureOut">
              <a:rPr lang="en-US" smtClean="0"/>
              <a:t>5/18/2015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357001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5910C-F4E3-4847-8B42-C4EDC506DDC0}"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B7133-13B9-4002-9C8E-B09AEDCE370D}" type="slidenum">
              <a:rPr lang="en-US" smtClean="0"/>
              <a:t>‹#›</a:t>
            </a:fld>
            <a:endParaRPr lang="en-US"/>
          </a:p>
        </p:txBody>
      </p:sp>
    </p:spTree>
    <p:extLst>
      <p:ext uri="{BB962C8B-B14F-4D97-AF65-F5344CB8AC3E}">
        <p14:creationId xmlns:p14="http://schemas.microsoft.com/office/powerpoint/2010/main" val="221579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C75910C-F4E3-4847-8B42-C4EDC506DDC0}" type="datetimeFigureOut">
              <a:rPr lang="en-US" smtClean="0"/>
              <a:t>5/18/2015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92B7133-13B9-4002-9C8E-B09AEDCE370D}" type="slidenum">
              <a:rPr lang="en-US" smtClean="0"/>
              <a:t>‹#›</a:t>
            </a:fld>
            <a:endParaRPr lang="en-US"/>
          </a:p>
        </p:txBody>
      </p:sp>
    </p:spTree>
    <p:extLst>
      <p:ext uri="{BB962C8B-B14F-4D97-AF65-F5344CB8AC3E}">
        <p14:creationId xmlns:p14="http://schemas.microsoft.com/office/powerpoint/2010/main" val="3685984230"/>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r-Cyrl-RS" sz="3200" b="1" dirty="0" smtClean="0">
                <a:latin typeface="Times New Roman" panose="02020603050405020304" pitchFamily="18" charset="0"/>
                <a:cs typeface="Times New Roman" panose="02020603050405020304" pitchFamily="18" charset="0"/>
              </a:rPr>
              <a:t>ЗАКОН О ПРЕТВАРАЊУ ПРАВА КОРИШЋЕЊА У ПРАВО СВОЈИНЕ НА ГРАЂЕВИНСКОМ ЗЕМЉИШТУ УЗ НАКНАДУ</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62500" lnSpcReduction="20000"/>
          </a:bodyPr>
          <a:lstStyle/>
          <a:p>
            <a:endParaRPr lang="sr-Cyrl-RS" dirty="0" smtClean="0"/>
          </a:p>
          <a:p>
            <a:endParaRPr lang="sr-Cyrl-RS" dirty="0"/>
          </a:p>
          <a:p>
            <a:pPr algn="r"/>
            <a:r>
              <a:rPr lang="sr-Cyrl-RS" sz="2300" b="1" dirty="0" smtClean="0"/>
              <a:t>Министарство грађевинарства, саобраћаја и инфраструктуре</a:t>
            </a:r>
            <a:endParaRPr lang="en-US" sz="2300" b="1" dirty="0"/>
          </a:p>
        </p:txBody>
      </p:sp>
    </p:spTree>
    <p:extLst>
      <p:ext uri="{BB962C8B-B14F-4D97-AF65-F5344CB8AC3E}">
        <p14:creationId xmlns:p14="http://schemas.microsoft.com/office/powerpoint/2010/main" val="3203574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7405"/>
          </a:xfrm>
        </p:spPr>
        <p:txBody>
          <a:bodyPr/>
          <a:lstStyle/>
          <a:p>
            <a:r>
              <a:rPr lang="sr-Cyrl-CS" sz="3200" dirty="0">
                <a:latin typeface="Times New Roman" panose="02020603050405020304" pitchFamily="18" charset="0"/>
                <a:cs typeface="Times New Roman" panose="02020603050405020304" pitchFamily="18" charset="0"/>
              </a:rPr>
              <a:t>Динамика доношења</a:t>
            </a:r>
            <a:endParaRPr lang="sr-Latn-RS" sz="32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103312" y="1438032"/>
            <a:ext cx="8946541" cy="4810368"/>
          </a:xfrm>
        </p:spPr>
        <p:txBody>
          <a:bodyPr/>
          <a:lstStyle/>
          <a:p>
            <a:pPr algn="just"/>
            <a:r>
              <a:rPr lang="ru-RU" sz="2400" dirty="0">
                <a:latin typeface="Times New Roman" panose="02020603050405020304" pitchFamily="18" charset="0"/>
                <a:cs typeface="Times New Roman" panose="02020603050405020304" pitchFamily="18" charset="0"/>
              </a:rPr>
              <a:t>Нацрт Закона је припремљен и може се погледати на званичном сајту Министарства </a:t>
            </a:r>
          </a:p>
          <a:p>
            <a:pPr algn="just"/>
            <a:r>
              <a:rPr lang="ru-RU" sz="2400" dirty="0">
                <a:latin typeface="Times New Roman" panose="02020603050405020304" pitchFamily="18" charset="0"/>
                <a:cs typeface="Times New Roman" panose="02020603050405020304" pitchFamily="18" charset="0"/>
              </a:rPr>
              <a:t>На основу закључка Одбора за финансије Владе, одређен је распоред јавних расправа:</a:t>
            </a:r>
          </a:p>
          <a:p>
            <a:pPr marL="0" indent="0" algn="ctr">
              <a:buNone/>
            </a:pPr>
            <a:r>
              <a:rPr lang="ru-RU" sz="2400" dirty="0">
                <a:latin typeface="Times New Roman" panose="02020603050405020304" pitchFamily="18" charset="0"/>
                <a:cs typeface="Times New Roman" panose="02020603050405020304" pitchFamily="18" charset="0"/>
              </a:rPr>
              <a:t>Београд, 20. мај        Нови Сад 22.мај</a:t>
            </a:r>
          </a:p>
          <a:p>
            <a:pPr marL="0" indent="0" algn="ctr">
              <a:buNone/>
            </a:pPr>
            <a:r>
              <a:rPr lang="ru-RU" sz="2400" dirty="0">
                <a:latin typeface="Times New Roman" panose="02020603050405020304" pitchFamily="18" charset="0"/>
                <a:cs typeface="Times New Roman" panose="02020603050405020304" pitchFamily="18" charset="0"/>
              </a:rPr>
              <a:t>Суботица, 28. мај</a:t>
            </a:r>
          </a:p>
          <a:p>
            <a:pPr marL="0" indent="0" algn="ctr">
              <a:buNone/>
            </a:pPr>
            <a:r>
              <a:rPr lang="ru-RU" sz="2400" dirty="0">
                <a:latin typeface="Times New Roman" panose="02020603050405020304" pitchFamily="18" charset="0"/>
                <a:cs typeface="Times New Roman" panose="02020603050405020304" pitchFamily="18" charset="0"/>
              </a:rPr>
              <a:t>Ниш, 1. јун              Ваљево, 10. јун</a:t>
            </a:r>
          </a:p>
          <a:p>
            <a:pPr algn="just"/>
            <a:r>
              <a:rPr lang="ru-RU" sz="2400" dirty="0">
                <a:latin typeface="Times New Roman" panose="02020603050405020304" pitchFamily="18" charset="0"/>
                <a:cs typeface="Times New Roman" panose="02020603050405020304" pitchFamily="18" charset="0"/>
              </a:rPr>
              <a:t>Закон је предложен и биће усвојен у редовној процедури</a:t>
            </a:r>
          </a:p>
          <a:p>
            <a:pPr algn="just"/>
            <a:r>
              <a:rPr lang="ru-RU" sz="2400" dirty="0">
                <a:latin typeface="Times New Roman" panose="02020603050405020304" pitchFamily="18" charset="0"/>
                <a:cs typeface="Times New Roman" panose="02020603050405020304" pitchFamily="18" charset="0"/>
              </a:rPr>
              <a:t>Све сугестије и предлози, до 10. јуна,  могу се упутити на mail:</a:t>
            </a:r>
          </a:p>
          <a:p>
            <a:pPr marL="0" indent="0" algn="ctr">
              <a:buNone/>
            </a:pPr>
            <a:r>
              <a:rPr lang="ru-RU" sz="2400" dirty="0">
                <a:latin typeface="Times New Roman" panose="02020603050405020304" pitchFamily="18" charset="0"/>
                <a:cs typeface="Times New Roman" panose="02020603050405020304" pitchFamily="18" charset="0"/>
              </a:rPr>
              <a:t>vladan.doric@mgsi.gov.rs</a:t>
            </a:r>
          </a:p>
          <a:p>
            <a:endParaRPr lang="sr-Latn-RS" dirty="0"/>
          </a:p>
        </p:txBody>
      </p:sp>
    </p:spTree>
    <p:extLst>
      <p:ext uri="{BB962C8B-B14F-4D97-AF65-F5344CB8AC3E}">
        <p14:creationId xmlns:p14="http://schemas.microsoft.com/office/powerpoint/2010/main" val="4282316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75832"/>
          </a:xfrm>
        </p:spPr>
        <p:txBody>
          <a:bodyPr/>
          <a:lstStyle/>
          <a:p>
            <a:r>
              <a:rPr lang="sr-Cyrl-RS" sz="3200" b="1" dirty="0" smtClean="0">
                <a:latin typeface="Times New Roman" panose="02020603050405020304" pitchFamily="18" charset="0"/>
                <a:cs typeface="Times New Roman" panose="02020603050405020304" pitchFamily="18" charset="0"/>
              </a:rPr>
              <a:t>Право својине на грађевинском земљишту као одговарајуће право</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28550"/>
            <a:ext cx="8946541" cy="4719850"/>
          </a:xfrm>
        </p:spPr>
        <p:txBody>
          <a:bodyPr/>
          <a:lstStyle/>
          <a:p>
            <a:pPr algn="just"/>
            <a:r>
              <a:rPr lang="sr-Cyrl-RS" dirty="0" smtClean="0">
                <a:latin typeface="Times New Roman" panose="02020603050405020304" pitchFamily="18" charset="0"/>
                <a:cs typeface="Times New Roman" panose="02020603050405020304" pitchFamily="18" charset="0"/>
              </a:rPr>
              <a:t>Законом о планирању и изградњи прописано је да се право својине сматра основним одговарајућим правом на грађевинском земљишту</a:t>
            </a:r>
          </a:p>
          <a:p>
            <a:pPr algn="just"/>
            <a:r>
              <a:rPr lang="sr-Cyrl-RS" dirty="0" smtClean="0">
                <a:latin typeface="Times New Roman" panose="02020603050405020304" pitchFamily="18" charset="0"/>
                <a:cs typeface="Times New Roman" panose="02020603050405020304" pitchFamily="18" charset="0"/>
              </a:rPr>
              <a:t>Од 2009. године започета је својинска трансформација на грађевинском земљишту: од права коришћења у право својине</a:t>
            </a:r>
          </a:p>
          <a:p>
            <a:pPr algn="just"/>
            <a:r>
              <a:rPr lang="sr-Cyrl-RS" dirty="0" smtClean="0">
                <a:latin typeface="Times New Roman" panose="02020603050405020304" pitchFamily="18" charset="0"/>
                <a:cs typeface="Times New Roman" panose="02020603050405020304" pitchFamily="18" charset="0"/>
              </a:rPr>
              <a:t>Како је сада? </a:t>
            </a:r>
          </a:p>
          <a:p>
            <a:pPr marL="0" indent="0" algn="just">
              <a:buNone/>
            </a:pPr>
            <a:r>
              <a:rPr lang="sr-Cyrl-RS" b="1" dirty="0" smtClean="0">
                <a:latin typeface="Times New Roman" panose="02020603050405020304" pitchFamily="18" charset="0"/>
                <a:cs typeface="Times New Roman" panose="02020603050405020304" pitchFamily="18" charset="0"/>
              </a:rPr>
              <a:t>Право коришћења претвара се у право својине, без накнаде, по самом Закону, од 17. децембра 2014. године. Упис права својине врши служба за катастар непокретности, по службеној дужности.</a:t>
            </a:r>
          </a:p>
          <a:p>
            <a:pPr algn="just"/>
            <a:r>
              <a:rPr lang="sr-Cyrl-RS" dirty="0" smtClean="0">
                <a:latin typeface="Times New Roman" panose="02020603050405020304" pitchFamily="18" charset="0"/>
                <a:cs typeface="Times New Roman" panose="02020603050405020304" pitchFamily="18" charset="0"/>
              </a:rPr>
              <a:t>Законом о планирању и изградњи изузета је категорија лица која не стиче право својине по самом Закону, већ то право остварује у складу са одредбама посебног закона, уз накнаду</a:t>
            </a:r>
          </a:p>
          <a:p>
            <a:pPr algn="just"/>
            <a:r>
              <a:rPr lang="sr-Cyrl-RS" dirty="0" smtClean="0">
                <a:latin typeface="Times New Roman" panose="02020603050405020304" pitchFamily="18" charset="0"/>
                <a:cs typeface="Times New Roman" panose="02020603050405020304" pitchFamily="18" charset="0"/>
              </a:rPr>
              <a:t>Рок за доношење овог закона - 6 месеци од дана ступања на снагу Закона о планирању и изградњи</a:t>
            </a:r>
          </a:p>
          <a:p>
            <a:pPr algn="just"/>
            <a:endParaRPr lang="sr-Cyrl-R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38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980298"/>
          </a:xfrm>
        </p:spPr>
        <p:txBody>
          <a:bodyPr/>
          <a:lstStyle/>
          <a:p>
            <a:r>
              <a:rPr lang="sr-Cyrl-RS" sz="2400" b="1" dirty="0" smtClean="0">
                <a:latin typeface="Times New Roman" panose="02020603050405020304" pitchFamily="18" charset="0"/>
                <a:cs typeface="Times New Roman" panose="02020603050405020304" pitchFamily="18" charset="0"/>
              </a:rPr>
              <a:t>Нацрт Закона о претварању права коришћења у право својине на грађевинском земљишту уз накнаду – конверзија уз накнаду</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269242"/>
            <a:ext cx="8946541" cy="5377217"/>
          </a:xfrm>
        </p:spPr>
        <p:txBody>
          <a:bodyPr>
            <a:normAutofit lnSpcReduction="10000"/>
          </a:bodyPr>
          <a:lstStyle/>
          <a:p>
            <a:r>
              <a:rPr lang="sr-Cyrl-RS" sz="2400" dirty="0" smtClean="0">
                <a:latin typeface="Times New Roman" panose="02020603050405020304" pitchFamily="18" charset="0"/>
                <a:cs typeface="Times New Roman" panose="02020603050405020304" pitchFamily="18" charset="0"/>
              </a:rPr>
              <a:t>Нацрт је сачињен у законском року</a:t>
            </a:r>
          </a:p>
          <a:p>
            <a:r>
              <a:rPr lang="sr-Cyrl-RS" sz="2400" dirty="0" smtClean="0">
                <a:latin typeface="Times New Roman" panose="02020603050405020304" pitchFamily="18" charset="0"/>
                <a:cs typeface="Times New Roman" panose="02020603050405020304" pitchFamily="18" charset="0"/>
              </a:rPr>
              <a:t>Пре израде Нацрта закона, прикупљени подаци од:</a:t>
            </a:r>
          </a:p>
          <a:p>
            <a:pPr marL="0" indent="0" algn="just">
              <a:buNone/>
            </a:pPr>
            <a:r>
              <a:rPr lang="sr-Cyrl-RS" sz="2400" dirty="0" smtClean="0">
                <a:latin typeface="Times New Roman" panose="02020603050405020304" pitchFamily="18" charset="0"/>
                <a:cs typeface="Times New Roman" panose="02020603050405020304" pitchFamily="18" charset="0"/>
              </a:rPr>
              <a:t>1.општина и градова- о површини грађевинског земљишта на коме су лица-обвезници конверзије уписани као носиоци права коришћења (подаци достављани само за лица из приватизације и стечаја);</a:t>
            </a:r>
          </a:p>
          <a:p>
            <a:pPr marL="0" indent="0" algn="just">
              <a:buNone/>
            </a:pPr>
            <a:r>
              <a:rPr lang="sr-Cyrl-RS" sz="2400" dirty="0" smtClean="0">
                <a:latin typeface="Times New Roman" panose="02020603050405020304" pitchFamily="18" charset="0"/>
                <a:cs typeface="Times New Roman" panose="02020603050405020304" pitchFamily="18" charset="0"/>
              </a:rPr>
              <a:t>2.РГЗа– о укупној површини грађевинског земљишта у РС</a:t>
            </a:r>
          </a:p>
          <a:p>
            <a:pPr marL="0" indent="0" algn="just">
              <a:buNone/>
            </a:pPr>
            <a:r>
              <a:rPr lang="sr-Cyrl-RS" sz="2400" dirty="0" smtClean="0">
                <a:latin typeface="Times New Roman" panose="02020603050405020304" pitchFamily="18" charset="0"/>
                <a:cs typeface="Times New Roman" panose="02020603050405020304" pitchFamily="18" charset="0"/>
              </a:rPr>
              <a:t>3. Агенције за реституцију- о поднетим захтевима за враћање, односно обештећење за одузето грађевинско земљиште</a:t>
            </a:r>
          </a:p>
          <a:p>
            <a:pPr marL="0" indent="0" algn="just">
              <a:buNone/>
            </a:pPr>
            <a:r>
              <a:rPr lang="sr-Cyrl-RS" sz="2400" dirty="0" smtClean="0">
                <a:latin typeface="Times New Roman" panose="02020603050405020304" pitchFamily="18" charset="0"/>
                <a:cs typeface="Times New Roman" panose="02020603050405020304" pitchFamily="18" charset="0"/>
              </a:rPr>
              <a:t>4. Агенције за приватизацију- о броју приватизованих привредних субјеката, као и броју привредних субјеката у реструктурирању</a:t>
            </a:r>
          </a:p>
          <a:p>
            <a:pPr marL="0" indent="0" algn="just">
              <a:buNone/>
            </a:pPr>
            <a:r>
              <a:rPr lang="sr-Cyrl-RS" sz="2400" dirty="0" smtClean="0">
                <a:latin typeface="Times New Roman" panose="02020603050405020304" pitchFamily="18" charset="0"/>
                <a:cs typeface="Times New Roman" panose="02020603050405020304" pitchFamily="18" charset="0"/>
              </a:rPr>
              <a:t>5. Пореске управе- о тржишној вредности грађевинског земљишта, по општинама и градовима</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17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0172"/>
          </a:xfrm>
        </p:spPr>
        <p:txBody>
          <a:bodyPr/>
          <a:lstStyle/>
          <a:p>
            <a:pPr algn="just"/>
            <a:r>
              <a:rPr lang="sr-Cyrl-RS" sz="3600" b="1" dirty="0" smtClean="0">
                <a:latin typeface="Times New Roman" panose="02020603050405020304" pitchFamily="18" charset="0"/>
                <a:cs typeface="Times New Roman" panose="02020603050405020304" pitchFamily="18" charset="0"/>
              </a:rPr>
              <a:t>Чињенице на основу прикупљених података</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282890"/>
            <a:ext cx="8946541" cy="4965509"/>
          </a:xfrm>
        </p:spPr>
        <p:txBody>
          <a:bodyPr/>
          <a:lstStyle/>
          <a:p>
            <a:pPr algn="just"/>
            <a:r>
              <a:rPr lang="sr-Cyrl-RS" sz="2800" dirty="0" smtClean="0">
                <a:latin typeface="Times New Roman" panose="02020603050405020304" pitchFamily="18" charset="0"/>
                <a:cs typeface="Times New Roman" panose="02020603050405020304" pitchFamily="18" charset="0"/>
              </a:rPr>
              <a:t>Укупна површина грађевинског земљишта у РС- </a:t>
            </a:r>
            <a:r>
              <a:rPr lang="sr-Latn-RS" sz="2800" b="1" dirty="0" smtClean="0">
                <a:latin typeface="Times New Roman" panose="02020603050405020304" pitchFamily="18" charset="0"/>
                <a:cs typeface="Times New Roman" panose="02020603050405020304" pitchFamily="18" charset="0"/>
              </a:rPr>
              <a:t>661.015,61</a:t>
            </a:r>
            <a:r>
              <a:rPr lang="sr-Cyrl-RS" sz="2800" b="1" dirty="0" smtClean="0">
                <a:latin typeface="Times New Roman" panose="02020603050405020304" pitchFamily="18" charset="0"/>
                <a:cs typeface="Times New Roman" panose="02020603050405020304" pitchFamily="18" charset="0"/>
              </a:rPr>
              <a:t> </a:t>
            </a:r>
            <a:r>
              <a:rPr lang="sr-Cyrl-RS" sz="2800" b="1" dirty="0" smtClean="0">
                <a:latin typeface="Times New Roman" panose="02020603050405020304" pitchFamily="18" charset="0"/>
                <a:cs typeface="Times New Roman" panose="02020603050405020304" pitchFamily="18" charset="0"/>
              </a:rPr>
              <a:t>ха</a:t>
            </a:r>
          </a:p>
          <a:p>
            <a:pPr algn="just"/>
            <a:r>
              <a:rPr lang="sr-Cyrl-RS" sz="2800" dirty="0">
                <a:latin typeface="Times New Roman" panose="02020603050405020304" pitchFamily="18" charset="0"/>
                <a:cs typeface="Times New Roman" panose="02020603050405020304" pitchFamily="18" charset="0"/>
              </a:rPr>
              <a:t>Укупна површина грађевинског земљишта </a:t>
            </a:r>
            <a:r>
              <a:rPr lang="sr-Cyrl-RS" sz="2800" dirty="0" smtClean="0">
                <a:latin typeface="Times New Roman" panose="02020603050405020304" pitchFamily="18" charset="0"/>
                <a:cs typeface="Times New Roman" panose="02020603050405020304" pitchFamily="18" charset="0"/>
              </a:rPr>
              <a:t>за конверзију</a:t>
            </a:r>
            <a:r>
              <a:rPr lang="sr-Latn-CS" sz="2800" dirty="0" smtClean="0">
                <a:latin typeface="Times New Roman" panose="02020603050405020304" pitchFamily="18" charset="0"/>
                <a:cs typeface="Times New Roman" panose="02020603050405020304" pitchFamily="18" charset="0"/>
              </a:rPr>
              <a:t>, </a:t>
            </a:r>
            <a:r>
              <a:rPr lang="sr-Cyrl-CS" sz="2800" dirty="0" smtClean="0">
                <a:latin typeface="Times New Roman" panose="02020603050405020304" pitchFamily="18" charset="0"/>
                <a:cs typeface="Times New Roman" panose="02020603050405020304" pitchFamily="18" charset="0"/>
              </a:rPr>
              <a:t>према подацима 137 ЈЛС</a:t>
            </a:r>
            <a:r>
              <a:rPr lang="sr-Cyrl-RS" sz="2800" dirty="0" smtClean="0">
                <a:latin typeface="Times New Roman" panose="02020603050405020304" pitchFamily="18" charset="0"/>
                <a:cs typeface="Times New Roman" panose="02020603050405020304" pitchFamily="18" charset="0"/>
              </a:rPr>
              <a:t>- </a:t>
            </a:r>
            <a:r>
              <a:rPr lang="sr-Cyrl-RS" sz="2800" b="1" dirty="0" smtClean="0">
                <a:latin typeface="Times New Roman" panose="02020603050405020304" pitchFamily="18" charset="0"/>
                <a:cs typeface="Times New Roman" panose="02020603050405020304" pitchFamily="18" charset="0"/>
              </a:rPr>
              <a:t>5</a:t>
            </a:r>
            <a:r>
              <a:rPr lang="sr-Latn-RS" sz="2800" b="1" dirty="0" smtClean="0">
                <a:latin typeface="Times New Roman" panose="02020603050405020304" pitchFamily="18" charset="0"/>
                <a:cs typeface="Times New Roman" panose="02020603050405020304" pitchFamily="18" charset="0"/>
              </a:rPr>
              <a:t>.310</a:t>
            </a:r>
            <a:r>
              <a:rPr lang="sr-Cyrl-RS" sz="2800" b="1" dirty="0" smtClean="0">
                <a:latin typeface="Times New Roman" panose="02020603050405020304" pitchFamily="18" charset="0"/>
                <a:cs typeface="Times New Roman" panose="02020603050405020304" pitchFamily="18" charset="0"/>
              </a:rPr>
              <a:t>,4</a:t>
            </a:r>
            <a:r>
              <a:rPr lang="sr-Latn-RS" sz="2800" b="1" dirty="0" smtClean="0">
                <a:latin typeface="Times New Roman" panose="02020603050405020304" pitchFamily="18" charset="0"/>
                <a:cs typeface="Times New Roman" panose="02020603050405020304" pitchFamily="18" charset="0"/>
              </a:rPr>
              <a:t>2</a:t>
            </a:r>
            <a:r>
              <a:rPr lang="sr-Cyrl-RS" sz="2800" b="1" dirty="0" smtClean="0">
                <a:latin typeface="Times New Roman" panose="02020603050405020304" pitchFamily="18" charset="0"/>
                <a:cs typeface="Times New Roman" panose="02020603050405020304" pitchFamily="18" charset="0"/>
              </a:rPr>
              <a:t> </a:t>
            </a:r>
            <a:r>
              <a:rPr lang="sr-Cyrl-RS" sz="2800" b="1" dirty="0" smtClean="0">
                <a:latin typeface="Times New Roman" panose="02020603050405020304" pitchFamily="18" charset="0"/>
                <a:cs typeface="Times New Roman" panose="02020603050405020304" pitchFamily="18" charset="0"/>
              </a:rPr>
              <a:t>ха</a:t>
            </a:r>
          </a:p>
          <a:p>
            <a:pPr algn="just"/>
            <a:r>
              <a:rPr lang="sr-Cyrl-RS" sz="2800" dirty="0" smtClean="0">
                <a:latin typeface="Times New Roman" panose="02020603050405020304" pitchFamily="18" charset="0"/>
                <a:cs typeface="Times New Roman" panose="02020603050405020304" pitchFamily="18" charset="0"/>
              </a:rPr>
              <a:t>Проценат грађевинског земљишта за конверзију (приватизација, стечај) у односу на укупну површину грађевинског земљишта износи </a:t>
            </a:r>
            <a:r>
              <a:rPr lang="sr-Cyrl-RS" sz="2800" b="1" dirty="0" smtClean="0">
                <a:latin typeface="Times New Roman" panose="02020603050405020304" pitchFamily="18" charset="0"/>
                <a:cs typeface="Times New Roman" panose="02020603050405020304" pitchFamily="18" charset="0"/>
              </a:rPr>
              <a:t>0,</a:t>
            </a:r>
            <a:r>
              <a:rPr lang="sr-Latn-RS" sz="2800" b="1" dirty="0" smtClean="0">
                <a:latin typeface="Times New Roman" panose="02020603050405020304" pitchFamily="18" charset="0"/>
                <a:cs typeface="Times New Roman" panose="02020603050405020304" pitchFamily="18" charset="0"/>
              </a:rPr>
              <a:t>80</a:t>
            </a:r>
            <a:r>
              <a:rPr lang="sr-Cyrl-RS" sz="2800" b="1" dirty="0" smtClean="0">
                <a:latin typeface="Times New Roman" panose="02020603050405020304" pitchFamily="18" charset="0"/>
                <a:cs typeface="Times New Roman" panose="02020603050405020304" pitchFamily="18" charset="0"/>
              </a:rPr>
              <a:t>%</a:t>
            </a:r>
            <a:endParaRPr lang="sr-Cyrl-RS" sz="2800" b="1" dirty="0" smtClean="0">
              <a:latin typeface="Times New Roman" panose="02020603050405020304" pitchFamily="18" charset="0"/>
              <a:cs typeface="Times New Roman" panose="02020603050405020304" pitchFamily="18" charset="0"/>
            </a:endParaRPr>
          </a:p>
          <a:p>
            <a:pPr algn="just"/>
            <a:r>
              <a:rPr lang="sr-Cyrl-RS" sz="2800" dirty="0" smtClean="0">
                <a:latin typeface="Times New Roman" panose="02020603050405020304" pitchFamily="18" charset="0"/>
                <a:cs typeface="Times New Roman" panose="02020603050405020304" pitchFamily="18" charset="0"/>
              </a:rPr>
              <a:t>Према доступним подацима о тржишној вредности, вредност грађевинског земљишта за конверзију износи </a:t>
            </a:r>
            <a:r>
              <a:rPr lang="sr-Latn-RS" sz="2800" dirty="0" smtClean="0">
                <a:latin typeface="Times New Roman" panose="02020603050405020304" pitchFamily="18" charset="0"/>
                <a:cs typeface="Times New Roman" panose="02020603050405020304" pitchFamily="18" charset="0"/>
              </a:rPr>
              <a:t>1.429,04 </a:t>
            </a:r>
            <a:r>
              <a:rPr lang="sr-Cyrl-RS" sz="2800" b="1" dirty="0" smtClean="0">
                <a:latin typeface="Times New Roman" panose="02020603050405020304" pitchFamily="18" charset="0"/>
                <a:cs typeface="Times New Roman" panose="02020603050405020304" pitchFamily="18" charset="0"/>
              </a:rPr>
              <a:t>милиона </a:t>
            </a:r>
            <a:r>
              <a:rPr lang="sr-Cyrl-RS" sz="2800" b="1" dirty="0" smtClean="0">
                <a:latin typeface="Times New Roman" panose="02020603050405020304" pitchFamily="18" charset="0"/>
                <a:cs typeface="Times New Roman" panose="02020603050405020304" pitchFamily="18" charset="0"/>
              </a:rPr>
              <a:t>ЕУР</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98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404723" cy="693694"/>
          </a:xfrm>
        </p:spPr>
        <p:txBody>
          <a:bodyPr/>
          <a:lstStyle/>
          <a:p>
            <a:pPr algn="just"/>
            <a:r>
              <a:rPr lang="sr-Cyrl-RS" b="1" dirty="0" smtClean="0">
                <a:latin typeface="Times New Roman" panose="02020603050405020304" pitchFamily="18" charset="0"/>
                <a:cs typeface="Times New Roman" panose="02020603050405020304" pitchFamily="18" charset="0"/>
              </a:rPr>
              <a:t>Основна начела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4293" y="1146413"/>
            <a:ext cx="8946541" cy="5568286"/>
          </a:xfrm>
        </p:spPr>
        <p:txBody>
          <a:bodyPr>
            <a:normAutofit lnSpcReduction="10000"/>
          </a:bodyPr>
          <a:lstStyle/>
          <a:p>
            <a:pPr algn="just"/>
            <a:r>
              <a:rPr lang="sr-Cyrl-RS" dirty="0" smtClean="0">
                <a:latin typeface="Times New Roman" panose="02020603050405020304" pitchFamily="18" charset="0"/>
                <a:cs typeface="Times New Roman" panose="02020603050405020304" pitchFamily="18" charset="0"/>
              </a:rPr>
              <a:t>Лица</a:t>
            </a:r>
            <a:r>
              <a:rPr lang="sr-Latn-R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 обвезници конверзије, могу стећи право својине на грађевинском земљишту на коме су уписани као носиоци права коришћења</a:t>
            </a:r>
          </a:p>
          <a:p>
            <a:pPr algn="just"/>
            <a:r>
              <a:rPr lang="sr-Cyrl-RS" dirty="0" smtClean="0">
                <a:latin typeface="Times New Roman" panose="02020603050405020304" pitchFamily="18" charset="0"/>
                <a:cs typeface="Times New Roman" panose="02020603050405020304" pitchFamily="18" charset="0"/>
              </a:rPr>
              <a:t>Право на конверзију остварује се уз накнаду</a:t>
            </a:r>
          </a:p>
          <a:p>
            <a:pPr algn="just"/>
            <a:r>
              <a:rPr lang="sr-Cyrl-RS" dirty="0" smtClean="0">
                <a:latin typeface="Times New Roman" panose="02020603050405020304" pitchFamily="18" charset="0"/>
                <a:cs typeface="Times New Roman" panose="02020603050405020304" pitchFamily="18" charset="0"/>
              </a:rPr>
              <a:t>Накнада за конверзију представља тржишну вредност грађевинског земљишта у моменту подношења захтева за конверзију</a:t>
            </a:r>
          </a:p>
          <a:p>
            <a:pPr algn="just"/>
            <a:r>
              <a:rPr lang="sr-Cyrl-RS" dirty="0" smtClean="0">
                <a:latin typeface="Times New Roman" panose="02020603050405020304" pitchFamily="18" charset="0"/>
                <a:cs typeface="Times New Roman" panose="02020603050405020304" pitchFamily="18" charset="0"/>
              </a:rPr>
              <a:t>Висина накнаде може се умањити под условима прописаним законом</a:t>
            </a:r>
          </a:p>
          <a:p>
            <a:pPr algn="just"/>
            <a:r>
              <a:rPr lang="sr-Cyrl-RS" dirty="0" smtClean="0">
                <a:latin typeface="Times New Roman" panose="02020603050405020304" pitchFamily="18" charset="0"/>
                <a:cs typeface="Times New Roman" panose="02020603050405020304" pitchFamily="18" charset="0"/>
              </a:rPr>
              <a:t>Предмет захтева за конверзију је катастарска парцела изграђеног и неизграђеног грађевинског земљишта</a:t>
            </a:r>
          </a:p>
          <a:p>
            <a:pPr algn="just"/>
            <a:r>
              <a:rPr lang="sr-Cyrl-RS" dirty="0" smtClean="0">
                <a:latin typeface="Times New Roman" panose="02020603050405020304" pitchFamily="18" charset="0"/>
                <a:cs typeface="Times New Roman" panose="02020603050405020304" pitchFamily="18" charset="0"/>
              </a:rPr>
              <a:t>Предмет конверзије не може бити грађевинско земљиште које је посебним законом одређено као земљиште које се не може отуђити из јавне својине, земљиште на коме је планирана изградња објеката јавне намене и јавних површина</a:t>
            </a:r>
          </a:p>
          <a:p>
            <a:pPr algn="just"/>
            <a:r>
              <a:rPr lang="sr-Cyrl-RS" dirty="0" smtClean="0">
                <a:latin typeface="Times New Roman" panose="02020603050405020304" pitchFamily="18" charset="0"/>
                <a:cs typeface="Times New Roman" panose="02020603050405020304" pitchFamily="18" charset="0"/>
              </a:rPr>
              <a:t>На одредбе овог Закона примењују се одредбе Закона о контроли државне помоћи, које се односе на шеме државне помоћи</a:t>
            </a:r>
            <a:endParaRPr lang="sr-Latn-RS" dirty="0" smtClean="0">
              <a:latin typeface="Times New Roman" panose="02020603050405020304" pitchFamily="18" charset="0"/>
              <a:cs typeface="Times New Roman" panose="02020603050405020304" pitchFamily="18" charset="0"/>
            </a:endParaRPr>
          </a:p>
          <a:p>
            <a:pPr algn="just"/>
            <a:r>
              <a:rPr lang="sr-Cyrl-RS" dirty="0" smtClean="0">
                <a:latin typeface="Times New Roman" panose="02020603050405020304" pitchFamily="18" charset="0"/>
                <a:cs typeface="Times New Roman" panose="02020603050405020304" pitchFamily="18" charset="0"/>
              </a:rPr>
              <a:t>До стицања права својине у складу са овим Законом, може се закључити уговор о дугорочном закупу, уз накнаду</a:t>
            </a:r>
            <a:endParaRPr lang="sr-Latn-RS" dirty="0" smtClean="0">
              <a:latin typeface="Times New Roman" panose="02020603050405020304" pitchFamily="18" charset="0"/>
              <a:cs typeface="Times New Roman" panose="02020603050405020304" pitchFamily="18" charset="0"/>
            </a:endParaRPr>
          </a:p>
          <a:p>
            <a:pPr algn="just"/>
            <a:endParaRPr lang="sr-Latn-RS" dirty="0" smtClean="0">
              <a:latin typeface="Times New Roman" panose="02020603050405020304" pitchFamily="18" charset="0"/>
              <a:cs typeface="Times New Roman" panose="02020603050405020304" pitchFamily="18" charset="0"/>
            </a:endParaRPr>
          </a:p>
          <a:p>
            <a:pPr algn="just"/>
            <a:endParaRPr lang="sr-Cyrl-R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06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0172"/>
          </a:xfrm>
        </p:spPr>
        <p:txBody>
          <a:bodyPr/>
          <a:lstStyle/>
          <a:p>
            <a:r>
              <a:rPr lang="sr-Cyrl-RS" sz="3200" b="1" dirty="0" smtClean="0">
                <a:latin typeface="Times New Roman" panose="02020603050405020304" pitchFamily="18" charset="0"/>
                <a:cs typeface="Times New Roman" panose="02020603050405020304" pitchFamily="18" charset="0"/>
              </a:rPr>
              <a:t>Право на умањење тржишне вредности</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173708"/>
            <a:ext cx="8946541" cy="5074692"/>
          </a:xfrm>
        </p:spPr>
        <p:txBody>
          <a:bodyPr>
            <a:normAutofit/>
          </a:bodyPr>
          <a:lstStyle/>
          <a:p>
            <a:pPr algn="just"/>
            <a:r>
              <a:rPr lang="sr-Cyrl-RS" sz="2400" dirty="0" smtClean="0">
                <a:latin typeface="Times New Roman" panose="02020603050405020304" pitchFamily="18" charset="0"/>
                <a:cs typeface="Times New Roman" panose="02020603050405020304" pitchFamily="18" charset="0"/>
              </a:rPr>
              <a:t>Када се грађевинско земљиште налази на територији јединице локалне самоуправе са изузетно ниским животним стандардом или високом стопом незапослености – проценат умањења утврђује Влада</a:t>
            </a:r>
          </a:p>
          <a:p>
            <a:pPr algn="just"/>
            <a:r>
              <a:rPr lang="sr-Cyrl-RS" sz="2400" dirty="0" smtClean="0">
                <a:latin typeface="Times New Roman" panose="02020603050405020304" pitchFamily="18" charset="0"/>
                <a:cs typeface="Times New Roman" panose="02020603050405020304" pitchFamily="18" charset="0"/>
              </a:rPr>
              <a:t>Када се ради о изграђеном грађевинском земљишту – износ накнаде се умањује за износ накнаде за грађевинско земљиште за редовну употребу објекта</a:t>
            </a:r>
          </a:p>
          <a:p>
            <a:pPr algn="just"/>
            <a:r>
              <a:rPr lang="sr-Cyrl-RS" sz="2400" dirty="0" smtClean="0">
                <a:latin typeface="Times New Roman" panose="02020603050405020304" pitchFamily="18" charset="0"/>
                <a:cs typeface="Times New Roman" panose="02020603050405020304" pitchFamily="18" charset="0"/>
              </a:rPr>
              <a:t>Када се ради о грађевинском земљишту у оквиру индустријског или стамбеног комплекса - </a:t>
            </a:r>
            <a:r>
              <a:rPr lang="ru-RU" sz="2400" dirty="0">
                <a:latin typeface="Times New Roman" panose="02020603050405020304" pitchFamily="18" charset="0"/>
                <a:cs typeface="Times New Roman" panose="02020603050405020304" pitchFamily="18" charset="0"/>
              </a:rPr>
              <a:t>износ накнаде се умањује за износ накнаде за грађевинско земљиште </a:t>
            </a:r>
            <a:r>
              <a:rPr lang="ru-RU" sz="2400" dirty="0" smtClean="0">
                <a:latin typeface="Times New Roman" panose="02020603050405020304" pitchFamily="18" charset="0"/>
                <a:cs typeface="Times New Roman" panose="02020603050405020304" pitchFamily="18" charset="0"/>
              </a:rPr>
              <a:t>које је важећим планским документом одређено као земљиште за изградњу објеката јавне намене или јавних површина.</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83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52751"/>
          </a:xfrm>
        </p:spPr>
        <p:txBody>
          <a:bodyPr/>
          <a:lstStyle/>
          <a:p>
            <a:r>
              <a:rPr lang="sr-Cyrl-RS" sz="2800" b="1" dirty="0" smtClean="0">
                <a:latin typeface="Times New Roman" panose="02020603050405020304" pitchFamily="18" charset="0"/>
                <a:cs typeface="Times New Roman" panose="02020603050405020304" pitchFamily="18" charset="0"/>
              </a:rPr>
              <a:t>Поступак за конверзију</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105470"/>
            <a:ext cx="8946541" cy="5142930"/>
          </a:xfrm>
        </p:spPr>
        <p:txBody>
          <a:bodyPr/>
          <a:lstStyle/>
          <a:p>
            <a:r>
              <a:rPr lang="sr-Cyrl-RS" dirty="0" smtClean="0">
                <a:latin typeface="Times New Roman" panose="02020603050405020304" pitchFamily="18" charset="0"/>
                <a:cs typeface="Times New Roman" panose="02020603050405020304" pitchFamily="18" charset="0"/>
              </a:rPr>
              <a:t>Поступак покреће лице- обвезник конверзије</a:t>
            </a:r>
          </a:p>
          <a:p>
            <a:pPr algn="just"/>
            <a:r>
              <a:rPr lang="sr-Cyrl-RS" dirty="0" smtClean="0">
                <a:latin typeface="Times New Roman" panose="02020603050405020304" pitchFamily="18" charset="0"/>
                <a:cs typeface="Times New Roman" panose="02020603050405020304" pitchFamily="18" charset="0"/>
              </a:rPr>
              <a:t>По захтеву решава орган надлежан за имовинско правне послове ЈЛС на чијој територији се налази предметно земљиште</a:t>
            </a:r>
          </a:p>
          <a:p>
            <a:pPr algn="just"/>
            <a:r>
              <a:rPr lang="sr-Cyrl-RS" dirty="0" smtClean="0">
                <a:latin typeface="Times New Roman" panose="02020603050405020304" pitchFamily="18" charset="0"/>
                <a:cs typeface="Times New Roman" panose="02020603050405020304" pitchFamily="18" charset="0"/>
              </a:rPr>
              <a:t>Поступак је прописан Законом</a:t>
            </a:r>
          </a:p>
          <a:p>
            <a:pPr algn="just"/>
            <a:r>
              <a:rPr lang="sr-Cyrl-RS" dirty="0" smtClean="0">
                <a:latin typeface="Times New Roman" panose="02020603050405020304" pitchFamily="18" charset="0"/>
                <a:cs typeface="Times New Roman" panose="02020603050405020304" pitchFamily="18" charset="0"/>
              </a:rPr>
              <a:t>По прибављању свих доказа и спроведеног поступка, надлежни орган доноси решење о конверзији уз накнаду</a:t>
            </a:r>
          </a:p>
          <a:p>
            <a:pPr algn="just"/>
            <a:r>
              <a:rPr lang="sr-Cyrl-RS" dirty="0" smtClean="0">
                <a:latin typeface="Times New Roman" panose="02020603050405020304" pitchFamily="18" charset="0"/>
                <a:cs typeface="Times New Roman" panose="02020603050405020304" pitchFamily="18" charset="0"/>
              </a:rPr>
              <a:t>Садржина решења је прописана Законом</a:t>
            </a:r>
          </a:p>
          <a:p>
            <a:pPr algn="just"/>
            <a:r>
              <a:rPr lang="sr-Cyrl-RS" dirty="0" smtClean="0">
                <a:latin typeface="Times New Roman" panose="02020603050405020304" pitchFamily="18" charset="0"/>
                <a:cs typeface="Times New Roman" panose="02020603050405020304" pitchFamily="18" charset="0"/>
              </a:rPr>
              <a:t>Максимално трајање поступка је 30 дана од дана подношења захтева</a:t>
            </a:r>
          </a:p>
          <a:p>
            <a:pPr algn="just"/>
            <a:r>
              <a:rPr lang="sr-Cyrl-RS" dirty="0" smtClean="0">
                <a:latin typeface="Times New Roman" panose="02020603050405020304" pitchFamily="18" charset="0"/>
                <a:cs typeface="Times New Roman" panose="02020603050405020304" pitchFamily="18" charset="0"/>
              </a:rPr>
              <a:t>Правноснажно решење је основ за упис права својине у јавну књигу о евиденцији непокретности и правима на њима</a:t>
            </a:r>
          </a:p>
          <a:p>
            <a:pPr algn="just"/>
            <a:r>
              <a:rPr lang="sr-Cyrl-RS" dirty="0" smtClean="0">
                <a:latin typeface="Times New Roman" panose="02020603050405020304" pitchFamily="18" charset="0"/>
                <a:cs typeface="Times New Roman" panose="02020603050405020304" pitchFamily="18" charset="0"/>
              </a:rPr>
              <a:t>На решење о конверзији се може уложити жалба у року од 15 дана</a:t>
            </a:r>
          </a:p>
          <a:p>
            <a:pPr algn="just"/>
            <a:r>
              <a:rPr lang="sr-Cyrl-RS" dirty="0" smtClean="0">
                <a:latin typeface="Times New Roman" panose="02020603050405020304" pitchFamily="18" charset="0"/>
                <a:cs typeface="Times New Roman" panose="02020603050405020304" pitchFamily="18" charset="0"/>
              </a:rPr>
              <a:t>О жалби на решење решава Министарство финансија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115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75581"/>
          </a:xfrm>
        </p:spPr>
        <p:txBody>
          <a:bodyPr/>
          <a:lstStyle/>
          <a:p>
            <a:r>
              <a:rPr lang="sr-Cyrl-RS" sz="3200" b="1" dirty="0" smtClean="0">
                <a:latin typeface="Times New Roman" panose="02020603050405020304" pitchFamily="18" charset="0"/>
                <a:cs typeface="Times New Roman" panose="02020603050405020304" pitchFamily="18" charset="0"/>
              </a:rPr>
              <a:t>Право дугорочног закупа</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228300"/>
            <a:ext cx="8946541" cy="5020100"/>
          </a:xfrm>
        </p:spPr>
        <p:txBody>
          <a:bodyPr/>
          <a:lstStyle/>
          <a:p>
            <a:pPr algn="just"/>
            <a:r>
              <a:rPr lang="sr-Cyrl-RS" sz="2400" dirty="0" smtClean="0">
                <a:latin typeface="Times New Roman" panose="02020603050405020304" pitchFamily="18" charset="0"/>
                <a:cs typeface="Times New Roman" panose="02020603050405020304" pitchFamily="18" charset="0"/>
              </a:rPr>
              <a:t>Могућност, а не обавеза</a:t>
            </a:r>
          </a:p>
          <a:p>
            <a:pPr algn="just"/>
            <a:r>
              <a:rPr lang="sr-Cyrl-RS" sz="2400" dirty="0" smtClean="0">
                <a:latin typeface="Times New Roman" panose="02020603050405020304" pitchFamily="18" charset="0"/>
                <a:cs typeface="Times New Roman" panose="02020603050405020304" pitchFamily="18" charset="0"/>
              </a:rPr>
              <a:t>Уговор се закључује са власником грађевинског земљишта, на 99 година, уз накнаду</a:t>
            </a:r>
          </a:p>
          <a:p>
            <a:pPr algn="just"/>
            <a:r>
              <a:rPr lang="sr-Cyrl-RS" sz="2400" dirty="0" smtClean="0">
                <a:latin typeface="Times New Roman" panose="02020603050405020304" pitchFamily="18" charset="0"/>
                <a:cs typeface="Times New Roman" panose="02020603050405020304" pitchFamily="18" charset="0"/>
              </a:rPr>
              <a:t>Висина закупнине: износ тржишне вредности непокретности се подели са 99 година, што представља износ једногодишње закупнине</a:t>
            </a:r>
          </a:p>
          <a:p>
            <a:pPr algn="just"/>
            <a:r>
              <a:rPr lang="sr-Cyrl-RS" sz="2400" dirty="0" smtClean="0">
                <a:latin typeface="Times New Roman" panose="02020603050405020304" pitchFamily="18" charset="0"/>
                <a:cs typeface="Times New Roman" panose="02020603050405020304" pitchFamily="18" charset="0"/>
              </a:rPr>
              <a:t>Уговор о закупу представља одговарајуће право, у складу са одредбама Закона о планирању и изградњи</a:t>
            </a:r>
          </a:p>
          <a:p>
            <a:pPr algn="just"/>
            <a:r>
              <a:rPr lang="sr-Cyrl-RS" sz="2400" dirty="0" smtClean="0">
                <a:latin typeface="Times New Roman" panose="02020603050405020304" pitchFamily="18" charset="0"/>
                <a:cs typeface="Times New Roman" panose="02020603050405020304" pitchFamily="18" charset="0"/>
              </a:rPr>
              <a:t>На све што није прописано овим Законом, примењиваће се одредбе Закона о планирању и изградњи, којима се уређује давање грађевинског земљишта у закуп</a:t>
            </a:r>
          </a:p>
          <a:p>
            <a:pPr algn="just"/>
            <a:endParaRPr lang="sr-Cyrl-RS" sz="2400"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229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10174"/>
          </a:xfrm>
        </p:spPr>
        <p:txBody>
          <a:bodyPr/>
          <a:lstStyle/>
          <a:p>
            <a:r>
              <a:rPr lang="sr-Cyrl-CS" sz="2000" b="1" dirty="0" smtClean="0">
                <a:latin typeface="Times New Roman" panose="02020603050405020304" pitchFamily="18" charset="0"/>
                <a:cs typeface="Times New Roman" panose="02020603050405020304" pitchFamily="18" charset="0"/>
              </a:rPr>
              <a:t>Нацрт Закона о претварању права коришћења у право својине на грађевинском земљишту уз накнаду</a:t>
            </a:r>
            <a:endParaRPr lang="sr-Latn-R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445846"/>
            <a:ext cx="8946541" cy="4802553"/>
          </a:xfrm>
        </p:spPr>
        <p:txBody>
          <a:bodyPr>
            <a:normAutofit fontScale="92500" lnSpcReduction="10000"/>
          </a:bodyPr>
          <a:lstStyle/>
          <a:p>
            <a:pPr algn="just"/>
            <a:r>
              <a:rPr lang="ru-RU" sz="1900" dirty="0">
                <a:latin typeface="Times New Roman" panose="02020603050405020304" pitchFamily="18" charset="0"/>
                <a:cs typeface="Times New Roman" panose="02020603050405020304" pitchFamily="18" charset="0"/>
              </a:rPr>
              <a:t>У сачињавању нацрта решења посебно се водило рачуна о:</a:t>
            </a:r>
          </a:p>
          <a:p>
            <a:pPr marL="0" indent="0" algn="just">
              <a:buNone/>
            </a:pPr>
            <a:r>
              <a:rPr lang="ru-RU" sz="1900" dirty="0">
                <a:latin typeface="Times New Roman" panose="02020603050405020304" pitchFamily="18" charset="0"/>
                <a:cs typeface="Times New Roman" panose="02020603050405020304" pitchFamily="18" charset="0"/>
              </a:rPr>
              <a:t>1. правно обавезујућем дејству Одлуке Уставног суда Републике Србије (''Службени гласник РС'', број 98/2013);</a:t>
            </a:r>
          </a:p>
          <a:p>
            <a:pPr marL="0" indent="0" algn="just">
              <a:buNone/>
            </a:pPr>
            <a:r>
              <a:rPr lang="ru-RU" sz="1900" dirty="0">
                <a:latin typeface="Times New Roman" panose="02020603050405020304" pitchFamily="18" charset="0"/>
                <a:cs typeface="Times New Roman" panose="02020603050405020304" pitchFamily="18" charset="0"/>
              </a:rPr>
              <a:t>2. поштовању одредби Закона о контроли државне помоћи (''Службени гласник РС'', број 51/2009);</a:t>
            </a:r>
          </a:p>
          <a:p>
            <a:pPr marL="0" indent="0" algn="just">
              <a:buNone/>
            </a:pPr>
            <a:r>
              <a:rPr lang="ru-RU" sz="1900" dirty="0">
                <a:latin typeface="Times New Roman" panose="02020603050405020304" pitchFamily="18" charset="0"/>
                <a:cs typeface="Times New Roman" panose="02020603050405020304" pitchFamily="18" charset="0"/>
              </a:rPr>
              <a:t>3. поштовању одредби Закона о враћању одузете имовине и обештећењу (''Службени гласник РС'', бр. 72/2011, 108/2013 и 142/2014), у циљу заштите права ранијих сопственика;</a:t>
            </a:r>
          </a:p>
          <a:p>
            <a:pPr marL="0" indent="0" algn="just">
              <a:buNone/>
            </a:pPr>
            <a:r>
              <a:rPr lang="ru-RU" sz="1900" dirty="0">
                <a:latin typeface="Times New Roman" panose="02020603050405020304" pitchFamily="18" charset="0"/>
                <a:cs typeface="Times New Roman" panose="02020603050405020304" pitchFamily="18" charset="0"/>
              </a:rPr>
              <a:t>4. заштити стечених права лица на која се примењује закон;</a:t>
            </a:r>
          </a:p>
          <a:p>
            <a:pPr marL="0" indent="0" algn="just">
              <a:buNone/>
            </a:pPr>
            <a:r>
              <a:rPr lang="ru-RU" sz="1900" dirty="0">
                <a:latin typeface="Times New Roman" panose="02020603050405020304" pitchFamily="18" charset="0"/>
                <a:cs typeface="Times New Roman" panose="02020603050405020304" pitchFamily="18" charset="0"/>
              </a:rPr>
              <a:t>5. досадашњем искуству и резултатима у примени овог правног института;</a:t>
            </a:r>
          </a:p>
          <a:p>
            <a:pPr marL="0" indent="0" algn="just">
              <a:buNone/>
            </a:pPr>
            <a:r>
              <a:rPr lang="ru-RU" sz="1900" dirty="0">
                <a:latin typeface="Times New Roman" panose="02020603050405020304" pitchFamily="18" charset="0"/>
                <a:cs typeface="Times New Roman" panose="02020603050405020304" pitchFamily="18" charset="0"/>
              </a:rPr>
              <a:t>6. постојећим административним и техничким капацитетима органа који ће спроводити поступке прописане овим нацртом;</a:t>
            </a:r>
          </a:p>
          <a:p>
            <a:pPr marL="0" indent="0" algn="just">
              <a:buNone/>
            </a:pPr>
            <a:r>
              <a:rPr lang="ru-RU" sz="1900" dirty="0">
                <a:latin typeface="Times New Roman" panose="02020603050405020304" pitchFamily="18" charset="0"/>
                <a:cs typeface="Times New Roman" panose="02020603050405020304" pitchFamily="18" charset="0"/>
              </a:rPr>
              <a:t>7. утицају предложеног модела конверзије на привредни и финансијски систем Републике Србије.</a:t>
            </a:r>
          </a:p>
          <a:p>
            <a:endParaRPr lang="sr-Latn-RS" dirty="0"/>
          </a:p>
        </p:txBody>
      </p:sp>
    </p:spTree>
    <p:extLst>
      <p:ext uri="{BB962C8B-B14F-4D97-AF65-F5344CB8AC3E}">
        <p14:creationId xmlns:p14="http://schemas.microsoft.com/office/powerpoint/2010/main" val="1784660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1319</TotalTime>
  <Words>968</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vt:lpstr>
      <vt:lpstr>ЗАКОН О ПРЕТВАРАЊУ ПРАВА КОРИШЋЕЊА У ПРАВО СВОЈИНЕ НА ГРАЂЕВИНСКОМ ЗЕМЉИШТУ УЗ НАКНАДУ</vt:lpstr>
      <vt:lpstr>Право својине на грађевинском земљишту као одговарајуће право</vt:lpstr>
      <vt:lpstr>Нацрт Закона о претварању права коришћења у право својине на грађевинском земљишту уз накнаду – конверзија уз накнаду</vt:lpstr>
      <vt:lpstr>Чињенице на основу прикупљених података</vt:lpstr>
      <vt:lpstr>Основна начела </vt:lpstr>
      <vt:lpstr>Право на умањење тржишне вредности</vt:lpstr>
      <vt:lpstr>Поступак за конверзију</vt:lpstr>
      <vt:lpstr>Право дугорочног закупа</vt:lpstr>
      <vt:lpstr>Нацрт Закона о претварању права коришћења у право својине на грађевинском земљишту уз накнаду</vt:lpstr>
      <vt:lpstr>Динамика доношења</vt:lpstr>
    </vt:vector>
  </TitlesOfParts>
  <Company>Administrators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О ПРЕТВАРАЊУ ПРАВА КОРИШЋЕЊА У ПРАВО СВОЈИНЕ НА ГРАЂЕВИНСКОМ ЗЕМЉИШТУ УЗ НАКНАДУ</dc:title>
  <dc:creator>adamnjanovic</dc:creator>
  <cp:lastModifiedBy>Nikola Milivojevic</cp:lastModifiedBy>
  <cp:revision>21</cp:revision>
  <dcterms:created xsi:type="dcterms:W3CDTF">2015-05-17T10:36:39Z</dcterms:created>
  <dcterms:modified xsi:type="dcterms:W3CDTF">2015-05-18T14:15:57Z</dcterms:modified>
</cp:coreProperties>
</file>